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5"/>
  </p:notesMasterIdLst>
  <p:sldIdLst>
    <p:sldId id="256" r:id="rId2"/>
    <p:sldId id="257" r:id="rId3"/>
    <p:sldId id="277" r:id="rId4"/>
    <p:sldId id="279" r:id="rId5"/>
    <p:sldId id="278" r:id="rId6"/>
    <p:sldId id="259" r:id="rId7"/>
    <p:sldId id="261" r:id="rId8"/>
    <p:sldId id="267" r:id="rId9"/>
    <p:sldId id="269" r:id="rId10"/>
    <p:sldId id="280" r:id="rId11"/>
    <p:sldId id="281" r:id="rId12"/>
    <p:sldId id="262" r:id="rId13"/>
    <p:sldId id="263" r:id="rId14"/>
    <p:sldId id="264" r:id="rId15"/>
    <p:sldId id="265" r:id="rId16"/>
    <p:sldId id="266" r:id="rId17"/>
    <p:sldId id="258" r:id="rId18"/>
    <p:sldId id="275" r:id="rId19"/>
    <p:sldId id="270" r:id="rId20"/>
    <p:sldId id="271" r:id="rId21"/>
    <p:sldId id="272" r:id="rId22"/>
    <p:sldId id="274"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B5BCC1-7FE3-084C-8CB7-EA55D1DE6442}">
          <p14:sldIdLst>
            <p14:sldId id="256"/>
          </p14:sldIdLst>
        </p14:section>
        <p14:section name="Agenda" id="{0189F8A2-6EBC-1249-B626-2ABE3370CD6A}">
          <p14:sldIdLst>
            <p14:sldId id="257"/>
            <p14:sldId id="277"/>
            <p14:sldId id="279"/>
            <p14:sldId id="278"/>
            <p14:sldId id="259"/>
            <p14:sldId id="261"/>
          </p14:sldIdLst>
        </p14:section>
        <p14:section name="Copilot" id="{40151815-C559-4D15-81D7-84F2DFD1C6C5}">
          <p14:sldIdLst>
            <p14:sldId id="267"/>
            <p14:sldId id="269"/>
            <p14:sldId id="280"/>
            <p14:sldId id="281"/>
          </p14:sldIdLst>
        </p14:section>
        <p14:section name="CoPilot Super Powers" id="{DDB5A5DB-85FA-E64C-AE46-B274E9E016C9}">
          <p14:sldIdLst>
            <p14:sldId id="262"/>
            <p14:sldId id="263"/>
            <p14:sldId id="264"/>
            <p14:sldId id="265"/>
            <p14:sldId id="266"/>
            <p14:sldId id="258"/>
            <p14:sldId id="275"/>
            <p14:sldId id="270"/>
            <p14:sldId id="271"/>
            <p14:sldId id="272"/>
            <p14:sldId id="27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708"/>
  </p:normalViewPr>
  <p:slideViewPr>
    <p:cSldViewPr snapToGrid="0">
      <p:cViewPr varScale="1">
        <p:scale>
          <a:sx n="89" d="100"/>
          <a:sy n="89" d="100"/>
        </p:scale>
        <p:origin x="162"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F18C-E5F1-794B-9A1A-98E4674D31F9}"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4FAC8-96A6-7B40-A438-82537307F8A3}" type="slidenum">
              <a:rPr lang="en-US" smtClean="0"/>
              <a:t>‹#›</a:t>
            </a:fld>
            <a:endParaRPr lang="en-US"/>
          </a:p>
        </p:txBody>
      </p:sp>
    </p:spTree>
    <p:extLst>
      <p:ext uri="{BB962C8B-B14F-4D97-AF65-F5344CB8AC3E}">
        <p14:creationId xmlns:p14="http://schemas.microsoft.com/office/powerpoint/2010/main" val="373985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6</a:t>
            </a:fld>
            <a:endParaRPr lang="en-US"/>
          </a:p>
        </p:txBody>
      </p:sp>
    </p:spTree>
    <p:extLst>
      <p:ext uri="{BB962C8B-B14F-4D97-AF65-F5344CB8AC3E}">
        <p14:creationId xmlns:p14="http://schemas.microsoft.com/office/powerpoint/2010/main" val="1798858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7</a:t>
            </a:fld>
            <a:endParaRPr lang="en-US"/>
          </a:p>
        </p:txBody>
      </p:sp>
    </p:spTree>
    <p:extLst>
      <p:ext uri="{BB962C8B-B14F-4D97-AF65-F5344CB8AC3E}">
        <p14:creationId xmlns:p14="http://schemas.microsoft.com/office/powerpoint/2010/main" val="289497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right expectations and mindset is essential for using M365 Copilot. It's a digital assistant that uses human language, but it doesn't think, feel, or learn. It's a powerful tool, but it needs context and clear instructions to help you. Copilot is a copilot, not an autopilot - it augments your productivity, but you remain in the driver's seat. It's an augmentation, not an automation - it is designed to help you, not to replace you. Always review and edit the outputs before using them for your purposes.
Original Content:
Mindset
Having the right expectations and mindset is important to your first interactions with M365 Copilot.  Copilot is a digital assistant that uses human language, but it </a:t>
            </a:r>
            <a:r>
              <a:rPr lang="en-US" dirty="0" err="1"/>
              <a:t>doesn</a:t>
            </a:r>
            <a:r>
              <a:rPr lang="en-US" dirty="0"/>
              <a:t> t think, feel, or learn.  Its context about your needs is limited to your current conversation.  M365 Copilot is a very powerful tool, but it can t read minds. Think of M365 Copilot as the world s smartest personal </a:t>
            </a:r>
            <a:r>
              <a:rPr lang="en-US" dirty="0" err="1"/>
              <a:t>assistantintern</a:t>
            </a:r>
            <a:r>
              <a:rPr lang="en-US" dirty="0"/>
              <a:t> [KS10] on their first day. Your </a:t>
            </a:r>
            <a:r>
              <a:rPr lang="en-US" dirty="0" err="1"/>
              <a:t>assistantIt</a:t>
            </a:r>
            <a:r>
              <a:rPr lang="en-US" dirty="0"/>
              <a:t> [KS11] </a:t>
            </a:r>
            <a:r>
              <a:rPr lang="en-US" dirty="0" err="1"/>
              <a:t>iis</a:t>
            </a:r>
            <a:r>
              <a:rPr lang="en-US" dirty="0"/>
              <a:t> very intelligent and capable but it </a:t>
            </a:r>
            <a:r>
              <a:rPr lang="en-US" dirty="0" err="1"/>
              <a:t>doesn</a:t>
            </a:r>
            <a:r>
              <a:rPr lang="en-US" dirty="0"/>
              <a:t> t know how you think, so the more context and clarity you give it, the better it can help </a:t>
            </a:r>
            <a:r>
              <a:rPr lang="en-US" dirty="0" err="1"/>
              <a:t>youwill</a:t>
            </a:r>
            <a:r>
              <a:rPr lang="en-US" dirty="0"/>
              <a:t> your need context and clear instructions in order to best help you[KS12] .. You[MY13] [ME14]  will need to state your goal[KS15] , turn the implicit into explicit, and organize work into multiple steps. It s also meant to be iterative, so you work alongside the AI Copilot works best when you give it the chance to build on itself, so don t hesitate to let it know when you were looking for something different or more.
This is a new skill and there is a learning curve. To harness its full potential, embrace the right mindset. Here s how to approach using M365 Copilot to  are essential our tried and tested tips to unleash M365 </a:t>
            </a:r>
            <a:r>
              <a:rPr lang="en-US" dirty="0" err="1"/>
              <a:t>Copilotit's</a:t>
            </a:r>
            <a:r>
              <a:rPr lang="en-US" dirty="0"/>
              <a:t> magic:
Know that it  s a copilot, not an autopilot.  Copilot augments your productivity, but you remain in the driver  s seat.  The LLMs and the data Copilot uses have limits.  Use Copilot as a source of </a:t>
            </a:r>
            <a:r>
              <a:rPr lang="en-US" dirty="0" err="1"/>
              <a:t>inspirati</a:t>
            </a:r>
            <a:endParaRPr lang="en-US" dirty="0"/>
          </a:p>
        </p:txBody>
      </p:sp>
      <p:sp>
        <p:nvSpPr>
          <p:cNvPr id="4" name="Slide Number Placeholder 3"/>
          <p:cNvSpPr>
            <a:spLocks noGrp="1"/>
          </p:cNvSpPr>
          <p:nvPr>
            <p:ph type="sldNum" sz="quarter" idx="5"/>
          </p:nvPr>
        </p:nvSpPr>
        <p:spPr/>
        <p:txBody>
          <a:bodyPr/>
          <a:lstStyle/>
          <a:p>
            <a:fld id="{C5521470-9FAA-4951-9B94-CBCD454B3E75}" type="slidenum">
              <a:rPr lang="en-US" smtClean="0"/>
              <a:t>8</a:t>
            </a:fld>
            <a:endParaRPr lang="en-US"/>
          </a:p>
        </p:txBody>
      </p:sp>
    </p:spTree>
    <p:extLst>
      <p:ext uri="{BB962C8B-B14F-4D97-AF65-F5344CB8AC3E}">
        <p14:creationId xmlns:p14="http://schemas.microsoft.com/office/powerpoint/2010/main" val="97284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best used when you collaborate with it, provide feedback, and iterate on the results. You should also use your own creativity, logic, and judgment to improve the outputs. It's important to optimize the ingredients of your prompt to Copilot. The model is learning from your inputs, so be open to learning and experimenting with Copilot and try different things to see what works best. Use friendly language like you would with a colleague to get better results. Be polite and use polite professional language to help improve quality. If at first you don't succeed, try again. Embrace your learning curve, remain flexible, and try more than one approach.
Original Content:
Copilot is a co-creator, not a solo artist. It works best when you collaborate with it, provide feedback, and iterate on the results. You should also use your own creativity, logic, and judgment to improve the outputs. &lt;should we point to the WTI here on the skills needed for AI Aptitude?&gt;Use the best ingredients. You  ll unlock more value when you optimize the ingredients of your prompt to Copilot (see next section)
Copilot is a learn-it-all, not a know-it-all. The model is learning from your inputs. You should also be open to learning and experimenting with Copilot and try different things to see what works best.[KS17] [ME18]
Copilot is a partner. Use friendly language like you would with a colleague to get better results. Rude, abusive, or slang language can cause confusion in the large language model (LLM).[KS19] [ME20] [MY21] Be polite. Using polite professional language helps improve quality, not because Copilot has feelings, but because the LLMs  responses reflect the probability of how a human would respond.
If at first you don t succeed, try again.  Copilot is based on stable yet constantly evolving technology.  Embrace your learning curve, remain flexible, and try more than one approach.
</a:t>
            </a:r>
          </a:p>
        </p:txBody>
      </p:sp>
      <p:sp>
        <p:nvSpPr>
          <p:cNvPr id="4" name="Slide Number Placeholder 3"/>
          <p:cNvSpPr>
            <a:spLocks noGrp="1"/>
          </p:cNvSpPr>
          <p:nvPr>
            <p:ph type="sldNum" sz="quarter" idx="5"/>
          </p:nvPr>
        </p:nvSpPr>
        <p:spPr/>
        <p:txBody>
          <a:bodyPr/>
          <a:lstStyle/>
          <a:p>
            <a:fld id="{C5521470-9FAA-4951-9B94-CBCD454B3E75}" type="slidenum">
              <a:rPr lang="en-US" smtClean="0"/>
              <a:t>9</a:t>
            </a:fld>
            <a:endParaRPr lang="en-US"/>
          </a:p>
        </p:txBody>
      </p:sp>
    </p:spTree>
    <p:extLst>
      <p:ext uri="{BB962C8B-B14F-4D97-AF65-F5344CB8AC3E}">
        <p14:creationId xmlns:p14="http://schemas.microsoft.com/office/powerpoint/2010/main" val="320899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fld id="{17F50B8E-A176-49F2-A3C1-FEDA0200170B}" type="datetime2">
              <a:rPr lang="en-US" smtClean="0"/>
              <a:t>Tuesday, January 16, 2024</a:t>
            </a:fld>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44303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fld id="{0512A49D-4A7C-4944-9802-8EE0B5A6CEDD}" type="datetime2">
              <a:rPr lang="en-US" smtClean="0"/>
              <a:t>Tuesday, January 16, 2024</a:t>
            </a:fld>
            <a:endParaRPr lang="en-US"/>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8257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fld id="{5D689DDD-3B11-4150-8B39-3662C10D8BF9}" type="datetime2">
              <a:rPr lang="en-US" smtClean="0"/>
              <a:t>Tuesday, January 16, 2024</a:t>
            </a:fld>
            <a:endParaRPr lang="en-US"/>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4923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79062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fld id="{4857292D-4609-4E55-92E3-C12C6A1234E8}" type="datetime2">
              <a:rPr lang="en-US" smtClean="0"/>
              <a:t>Tuesday, January 16, 2024</a:t>
            </a:fld>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98736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fld id="{003E0E29-2C79-4A2A-B61C-A21B8362A50A}" type="datetime2">
              <a:rPr lang="en-US" smtClean="0"/>
              <a:t>Tuesday, January 16, 2024</a:t>
            </a:fld>
            <a:endParaRPr lang="en-US"/>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753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fld id="{B0CA0177-5432-41AC-9593-8EC96BFF4F82}" type="datetime2">
              <a:rPr lang="en-US" smtClean="0"/>
              <a:t>Tuesday, January 16, 2024</a:t>
            </a:fld>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18772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EED29A7B-B2F1-41A3-B969-4E25F618B967}" type="datetime2">
              <a:rPr lang="en-US" smtClean="0"/>
              <a:t>Tuesday, January 16, 2024</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17852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fld id="{4EE98B79-F222-4FD1-8713-07459E1B5004}" type="datetime2">
              <a:rPr lang="en-US" smtClean="0"/>
              <a:t>Tuesday, January 16, 2024</a:t>
            </a:fld>
            <a:endParaRPr lang="en-US"/>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398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fld id="{792630FD-0818-4065-B5FE-410552D9B1BC}" type="datetime2">
              <a:rPr lang="en-US" smtClean="0"/>
              <a:t>Tuesday, January 16, 2024</a:t>
            </a:fld>
            <a:endParaRPr lang="en-US"/>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40988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fld id="{93C2D289-0EBF-40C7-B6E8-60285281F180}" type="datetime2">
              <a:rPr lang="en-US" smtClean="0"/>
              <a:t>Tuesday, January 16, 2024</a:t>
            </a:fld>
            <a:endParaRPr lang="en-US"/>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1552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94CDC665-7415-4DAF-AE09-B9BBC1907393}"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8355087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vscode-file://vscode-app/c:/Users/johndohoney/AppData/Local/Programs/Microsoft%20VS%20Code/resources/app/out/vs/code/electron-sandbox/workbench/workbench.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blog/2023-05-17-how-github-copilot-is-getting-better-at-understanding-your-code/#how-github-copilot-understands-your-cod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bing.com/images/creat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bing.com/images/cre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955B3A-C08D-43E6-ABEF-A4F616FB6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719694A-8B4E-4127-9C08-9B8F39B6F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16D2053-BB10-4615-A38D-86EEC0D86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2144" cy="3599020"/>
          </a:xfrm>
          <a:prstGeom prst="rect">
            <a:avLst/>
          </a:prstGeom>
          <a:solidFill>
            <a:srgbClr val="EFF372">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52D36E6B-D7EF-409B-B48D-1628C06EE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44997-E971-4216-D5E2-6B8A4D9F3524}"/>
              </a:ext>
            </a:extLst>
          </p:cNvPr>
          <p:cNvSpPr>
            <a:spLocks noGrp="1"/>
          </p:cNvSpPr>
          <p:nvPr>
            <p:ph type="ctrTitle"/>
          </p:nvPr>
        </p:nvSpPr>
        <p:spPr>
          <a:xfrm>
            <a:off x="422899" y="3854831"/>
            <a:ext cx="5278995" cy="2156581"/>
          </a:xfrm>
        </p:spPr>
        <p:txBody>
          <a:bodyPr anchor="t">
            <a:normAutofit/>
          </a:bodyPr>
          <a:lstStyle/>
          <a:p>
            <a:pPr algn="l"/>
            <a:r>
              <a:rPr lang="en-US" sz="4800" b="1" dirty="0"/>
              <a:t>Coding with Intelligence</a:t>
            </a:r>
          </a:p>
        </p:txBody>
      </p:sp>
      <p:sp>
        <p:nvSpPr>
          <p:cNvPr id="3" name="Subtitle 2">
            <a:extLst>
              <a:ext uri="{FF2B5EF4-FFF2-40B4-BE49-F238E27FC236}">
                <a16:creationId xmlns:a16="http://schemas.microsoft.com/office/drawing/2014/main" id="{4C8D8596-10A7-C0CA-3D4E-C9DB049F98F1}"/>
              </a:ext>
            </a:extLst>
          </p:cNvPr>
          <p:cNvSpPr>
            <a:spLocks noGrp="1"/>
          </p:cNvSpPr>
          <p:nvPr>
            <p:ph type="subTitle" idx="1"/>
          </p:nvPr>
        </p:nvSpPr>
        <p:spPr>
          <a:xfrm>
            <a:off x="6156182" y="3854830"/>
            <a:ext cx="4700133" cy="2156579"/>
          </a:xfrm>
        </p:spPr>
        <p:txBody>
          <a:bodyPr anchor="t">
            <a:normAutofit fontScale="92500" lnSpcReduction="20000"/>
          </a:bodyPr>
          <a:lstStyle/>
          <a:p>
            <a:pPr algn="l"/>
            <a:r>
              <a:rPr lang="en-US" sz="3000" b="1" dirty="0"/>
              <a:t>Presented by:</a:t>
            </a:r>
          </a:p>
          <a:p>
            <a:pPr algn="l"/>
            <a:r>
              <a:rPr lang="en-US" sz="2200" dirty="0"/>
              <a:t>John Dohoney, Jr.</a:t>
            </a:r>
          </a:p>
          <a:p>
            <a:pPr algn="l"/>
            <a:r>
              <a:rPr lang="en-US" sz="2200" dirty="0"/>
              <a:t>Alexandra Deany</a:t>
            </a:r>
          </a:p>
          <a:p>
            <a:pPr algn="l"/>
            <a:r>
              <a:rPr lang="en-US" sz="2200" dirty="0"/>
              <a:t>Adam Lubenow</a:t>
            </a:r>
          </a:p>
          <a:p>
            <a:pPr algn="l"/>
            <a:r>
              <a:rPr lang="en-US" sz="2200" dirty="0"/>
              <a:t>SDP, US West</a:t>
            </a:r>
          </a:p>
        </p:txBody>
      </p:sp>
      <p:pic>
        <p:nvPicPr>
          <p:cNvPr id="4" name="Picture 3" descr="A colorful light bulb with business icons">
            <a:extLst>
              <a:ext uri="{FF2B5EF4-FFF2-40B4-BE49-F238E27FC236}">
                <a16:creationId xmlns:a16="http://schemas.microsoft.com/office/drawing/2014/main" id="{8A6A6FED-2CE4-CA91-6202-D79206915A3F}"/>
              </a:ext>
            </a:extLst>
          </p:cNvPr>
          <p:cNvPicPr>
            <a:picLocks noChangeAspect="1"/>
          </p:cNvPicPr>
          <p:nvPr/>
        </p:nvPicPr>
        <p:blipFill rotWithShape="1">
          <a:blip r:embed="rId2"/>
          <a:srcRect t="28448" r="-1" b="25159"/>
          <a:stretch/>
        </p:blipFill>
        <p:spPr>
          <a:xfrm>
            <a:off x="422145" y="10"/>
            <a:ext cx="11082529" cy="3599011"/>
          </a:xfrm>
          <a:prstGeom prst="rect">
            <a:avLst/>
          </a:prstGeom>
        </p:spPr>
      </p:pic>
      <p:cxnSp>
        <p:nvCxnSpPr>
          <p:cNvPr id="17" name="Straight Connector 16">
            <a:extLst>
              <a:ext uri="{FF2B5EF4-FFF2-40B4-BE49-F238E27FC236}">
                <a16:creationId xmlns:a16="http://schemas.microsoft.com/office/drawing/2014/main" id="{CF2CC60F-C99A-48C5-856F-3C79856E9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A2ED1C-4B10-41E7-9BF6-7447B99B98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3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85B7-0E12-81B1-5FD0-51382F6971FE}"/>
              </a:ext>
            </a:extLst>
          </p:cNvPr>
          <p:cNvSpPr>
            <a:spLocks noGrp="1"/>
          </p:cNvSpPr>
          <p:nvPr>
            <p:ph type="title"/>
          </p:nvPr>
        </p:nvSpPr>
        <p:spPr/>
        <p:txBody>
          <a:bodyPr/>
          <a:lstStyle/>
          <a:p>
            <a:r>
              <a:rPr lang="en-US" dirty="0"/>
              <a:t>CoPilot Annoyances</a:t>
            </a:r>
          </a:p>
        </p:txBody>
      </p:sp>
      <p:sp>
        <p:nvSpPr>
          <p:cNvPr id="3" name="Content Placeholder 2">
            <a:extLst>
              <a:ext uri="{FF2B5EF4-FFF2-40B4-BE49-F238E27FC236}">
                <a16:creationId xmlns:a16="http://schemas.microsoft.com/office/drawing/2014/main" id="{F5EDE0C9-28E2-1F51-1F7F-506F4F05BC57}"/>
              </a:ext>
            </a:extLst>
          </p:cNvPr>
          <p:cNvSpPr>
            <a:spLocks noGrp="1"/>
          </p:cNvSpPr>
          <p:nvPr>
            <p:ph idx="1"/>
          </p:nvPr>
        </p:nvSpPr>
        <p:spPr>
          <a:xfrm>
            <a:off x="420624" y="1825625"/>
            <a:ext cx="3829159" cy="4206383"/>
          </a:xfrm>
        </p:spPr>
        <p:txBody>
          <a:bodyPr/>
          <a:lstStyle/>
          <a:p>
            <a:r>
              <a:rPr lang="en-US" dirty="0"/>
              <a:t>Sometimes it stops generating based on setting in your GitHub Profile (or worse case in your Organizations Profile)</a:t>
            </a:r>
          </a:p>
          <a:p>
            <a:r>
              <a:rPr lang="en-US" dirty="0"/>
              <a:t>Assuming your Org does not block public code, you can change this going to your settings | Copilot from the Upper Left Menu on GitHub</a:t>
            </a:r>
          </a:p>
        </p:txBody>
      </p:sp>
      <p:sp>
        <p:nvSpPr>
          <p:cNvPr id="4" name="Date Placeholder 3">
            <a:extLst>
              <a:ext uri="{FF2B5EF4-FFF2-40B4-BE49-F238E27FC236}">
                <a16:creationId xmlns:a16="http://schemas.microsoft.com/office/drawing/2014/main" id="{AFD96E71-F967-5C68-8005-10F0840FE2DB}"/>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BD76A891-3118-B5C0-97F4-6E454F189E9C}"/>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8F9FE464-8A4B-F77C-F3CA-06A623519E8A}"/>
              </a:ext>
            </a:extLst>
          </p:cNvPr>
          <p:cNvSpPr>
            <a:spLocks noGrp="1"/>
          </p:cNvSpPr>
          <p:nvPr>
            <p:ph type="sldNum" sz="quarter" idx="12"/>
          </p:nvPr>
        </p:nvSpPr>
        <p:spPr/>
        <p:txBody>
          <a:bodyPr/>
          <a:lstStyle/>
          <a:p>
            <a:fld id="{7BE69E03-4804-4553-A1EC-F089884EF50F}" type="slidenum">
              <a:rPr lang="en-US" smtClean="0"/>
              <a:t>10</a:t>
            </a:fld>
            <a:endParaRPr lang="en-US"/>
          </a:p>
        </p:txBody>
      </p:sp>
      <p:pic>
        <p:nvPicPr>
          <p:cNvPr id="8" name="Picture 7">
            <a:extLst>
              <a:ext uri="{FF2B5EF4-FFF2-40B4-BE49-F238E27FC236}">
                <a16:creationId xmlns:a16="http://schemas.microsoft.com/office/drawing/2014/main" id="{98B5723D-2602-7E3F-3C46-F52E0895B536}"/>
              </a:ext>
            </a:extLst>
          </p:cNvPr>
          <p:cNvPicPr>
            <a:picLocks noChangeAspect="1"/>
          </p:cNvPicPr>
          <p:nvPr/>
        </p:nvPicPr>
        <p:blipFill>
          <a:blip r:embed="rId2"/>
          <a:stretch>
            <a:fillRect/>
          </a:stretch>
        </p:blipFill>
        <p:spPr>
          <a:xfrm>
            <a:off x="6814556" y="1910210"/>
            <a:ext cx="3213265" cy="692186"/>
          </a:xfrm>
          <a:prstGeom prst="rect">
            <a:avLst/>
          </a:prstGeom>
        </p:spPr>
      </p:pic>
      <p:pic>
        <p:nvPicPr>
          <p:cNvPr id="10" name="Picture 9">
            <a:extLst>
              <a:ext uri="{FF2B5EF4-FFF2-40B4-BE49-F238E27FC236}">
                <a16:creationId xmlns:a16="http://schemas.microsoft.com/office/drawing/2014/main" id="{EA58FE26-521C-4DD7-899D-6025BD36103D}"/>
              </a:ext>
            </a:extLst>
          </p:cNvPr>
          <p:cNvPicPr>
            <a:picLocks noChangeAspect="1"/>
          </p:cNvPicPr>
          <p:nvPr/>
        </p:nvPicPr>
        <p:blipFill>
          <a:blip r:embed="rId3"/>
          <a:stretch>
            <a:fillRect/>
          </a:stretch>
        </p:blipFill>
        <p:spPr>
          <a:xfrm>
            <a:off x="4442950" y="1530507"/>
            <a:ext cx="1949550" cy="3556183"/>
          </a:xfrm>
          <a:prstGeom prst="rect">
            <a:avLst/>
          </a:prstGeom>
        </p:spPr>
      </p:pic>
      <p:pic>
        <p:nvPicPr>
          <p:cNvPr id="12" name="Graphic 11" descr="Badge 1 with solid fill">
            <a:extLst>
              <a:ext uri="{FF2B5EF4-FFF2-40B4-BE49-F238E27FC236}">
                <a16:creationId xmlns:a16="http://schemas.microsoft.com/office/drawing/2014/main" id="{248E0F3E-B3F4-58D2-96BE-CA4FFDB65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4826" y="1092076"/>
            <a:ext cx="914400" cy="914400"/>
          </a:xfrm>
          <a:prstGeom prst="rect">
            <a:avLst/>
          </a:prstGeom>
        </p:spPr>
      </p:pic>
      <p:pic>
        <p:nvPicPr>
          <p:cNvPr id="15" name="Picture 14">
            <a:extLst>
              <a:ext uri="{FF2B5EF4-FFF2-40B4-BE49-F238E27FC236}">
                <a16:creationId xmlns:a16="http://schemas.microsoft.com/office/drawing/2014/main" id="{68084CCD-10FF-AAD1-B88C-69B6AC4EE4F3}"/>
              </a:ext>
            </a:extLst>
          </p:cNvPr>
          <p:cNvPicPr>
            <a:picLocks noChangeAspect="1"/>
          </p:cNvPicPr>
          <p:nvPr/>
        </p:nvPicPr>
        <p:blipFill>
          <a:blip r:embed="rId6"/>
          <a:stretch>
            <a:fillRect/>
          </a:stretch>
        </p:blipFill>
        <p:spPr>
          <a:xfrm>
            <a:off x="6229792" y="2956855"/>
            <a:ext cx="5273360" cy="3014049"/>
          </a:xfrm>
          <a:prstGeom prst="rect">
            <a:avLst/>
          </a:prstGeom>
        </p:spPr>
      </p:pic>
      <p:pic>
        <p:nvPicPr>
          <p:cNvPr id="17" name="Graphic 16" descr="Badge with solid fill">
            <a:extLst>
              <a:ext uri="{FF2B5EF4-FFF2-40B4-BE49-F238E27FC236}">
                <a16:creationId xmlns:a16="http://schemas.microsoft.com/office/drawing/2014/main" id="{F0AB6E33-1FA3-83BF-6309-CC521901DE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6688" y="5165023"/>
            <a:ext cx="914400" cy="914400"/>
          </a:xfrm>
          <a:prstGeom prst="rect">
            <a:avLst/>
          </a:prstGeom>
        </p:spPr>
      </p:pic>
      <p:pic>
        <p:nvPicPr>
          <p:cNvPr id="19" name="Graphic 18" descr="Badge 3 with solid fill">
            <a:extLst>
              <a:ext uri="{FF2B5EF4-FFF2-40B4-BE49-F238E27FC236}">
                <a16:creationId xmlns:a16="http://schemas.microsoft.com/office/drawing/2014/main" id="{100C5CDB-C95F-6F5E-BDFC-BF8AF7E92C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8836" y="4094207"/>
            <a:ext cx="914400" cy="914400"/>
          </a:xfrm>
          <a:prstGeom prst="rect">
            <a:avLst/>
          </a:prstGeom>
        </p:spPr>
      </p:pic>
      <p:cxnSp>
        <p:nvCxnSpPr>
          <p:cNvPr id="21" name="Straight Arrow Connector 20">
            <a:extLst>
              <a:ext uri="{FF2B5EF4-FFF2-40B4-BE49-F238E27FC236}">
                <a16:creationId xmlns:a16="http://schemas.microsoft.com/office/drawing/2014/main" id="{65C67A1A-AEF0-C9CD-D1D6-5E5816100E59}"/>
              </a:ext>
            </a:extLst>
          </p:cNvPr>
          <p:cNvCxnSpPr/>
          <p:nvPr/>
        </p:nvCxnSpPr>
        <p:spPr>
          <a:xfrm flipH="1">
            <a:off x="9919063" y="1690688"/>
            <a:ext cx="628274" cy="38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8D5DC-D346-F478-721C-B74D230BEB89}"/>
              </a:ext>
            </a:extLst>
          </p:cNvPr>
          <p:cNvCxnSpPr>
            <a:cxnSpLocks/>
          </p:cNvCxnSpPr>
          <p:nvPr/>
        </p:nvCxnSpPr>
        <p:spPr>
          <a:xfrm flipH="1" flipV="1">
            <a:off x="4925650" y="5086690"/>
            <a:ext cx="282076" cy="349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9DCEF76-8308-E998-2AE4-869F1048B1A4}"/>
              </a:ext>
            </a:extLst>
          </p:cNvPr>
          <p:cNvCxnSpPr>
            <a:cxnSpLocks/>
          </p:cNvCxnSpPr>
          <p:nvPr/>
        </p:nvCxnSpPr>
        <p:spPr>
          <a:xfrm flipH="1">
            <a:off x="10963656" y="4798423"/>
            <a:ext cx="365570" cy="288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195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A5350-BF6B-3102-C4CC-446A6FDEB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8FD5A-3C09-FCD6-5F95-3F973DFBEA08}"/>
              </a:ext>
            </a:extLst>
          </p:cNvPr>
          <p:cNvSpPr>
            <a:spLocks noGrp="1"/>
          </p:cNvSpPr>
          <p:nvPr>
            <p:ph type="title"/>
          </p:nvPr>
        </p:nvSpPr>
        <p:spPr>
          <a:xfrm>
            <a:off x="420624" y="204918"/>
            <a:ext cx="10515600" cy="496972"/>
          </a:xfrm>
        </p:spPr>
        <p:txBody>
          <a:bodyPr>
            <a:normAutofit fontScale="90000"/>
          </a:bodyPr>
          <a:lstStyle/>
          <a:p>
            <a:r>
              <a:rPr lang="en-US" dirty="0"/>
              <a:t>CoPilot Fast Lane</a:t>
            </a:r>
          </a:p>
        </p:txBody>
      </p:sp>
      <p:sp>
        <p:nvSpPr>
          <p:cNvPr id="4" name="Date Placeholder 3">
            <a:extLst>
              <a:ext uri="{FF2B5EF4-FFF2-40B4-BE49-F238E27FC236}">
                <a16:creationId xmlns:a16="http://schemas.microsoft.com/office/drawing/2014/main" id="{AC4A437C-C012-029E-C766-892A1448111D}"/>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27641C67-5F6D-FCE6-8C91-BC0253361410}"/>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632AC1F2-0764-A82C-E7F9-73DFEB85EEBD}"/>
              </a:ext>
            </a:extLst>
          </p:cNvPr>
          <p:cNvSpPr>
            <a:spLocks noGrp="1"/>
          </p:cNvSpPr>
          <p:nvPr>
            <p:ph type="sldNum" sz="quarter" idx="12"/>
          </p:nvPr>
        </p:nvSpPr>
        <p:spPr/>
        <p:txBody>
          <a:bodyPr/>
          <a:lstStyle/>
          <a:p>
            <a:fld id="{7BE69E03-4804-4553-A1EC-F089884EF50F}" type="slidenum">
              <a:rPr lang="en-US" smtClean="0"/>
              <a:t>11</a:t>
            </a:fld>
            <a:endParaRPr lang="en-US"/>
          </a:p>
        </p:txBody>
      </p:sp>
      <p:sp>
        <p:nvSpPr>
          <p:cNvPr id="16" name="Rectangle 2">
            <a:extLst>
              <a:ext uri="{FF2B5EF4-FFF2-40B4-BE49-F238E27FC236}">
                <a16:creationId xmlns:a16="http://schemas.microsoft.com/office/drawing/2014/main" id="{EE1D3C9C-087C-3833-9785-2F691B188EAE}"/>
              </a:ext>
            </a:extLst>
          </p:cNvPr>
          <p:cNvSpPr>
            <a:spLocks noGrp="1" noChangeArrowheads="1"/>
          </p:cNvSpPr>
          <p:nvPr>
            <p:ph idx="1"/>
          </p:nvPr>
        </p:nvSpPr>
        <p:spPr bwMode="auto">
          <a:xfrm>
            <a:off x="1592477" y="1108574"/>
            <a:ext cx="6628245" cy="504753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You can ask CoPilot general programming questions, or chat with the following agents which have specialized expertise and can perform 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How%20do%20I%20build%20this%20project%3F%22%7D"/>
              </a:rPr>
              <a:t>@workspace</a:t>
            </a:r>
            <a:r>
              <a:rPr kumimoji="0" lang="en-US" altLang="en-US" sz="1400" b="0" i="0" u="none" strike="noStrike" cap="none" normalizeH="0" baseline="0" dirty="0">
                <a:ln>
                  <a:noFill/>
                </a:ln>
                <a:solidFill>
                  <a:srgbClr val="3B3B3B"/>
                </a:solidFill>
                <a:effectLst/>
                <a:latin typeface="Segoe WPC"/>
              </a:rPr>
              <a:t> - Ask about your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explain%20%22%7D"/>
              </a:rPr>
              <a:t>/explain</a:t>
            </a:r>
            <a:r>
              <a:rPr kumimoji="0" lang="en-US" altLang="en-US" sz="1400" b="0" i="0" u="none" strike="noStrike" cap="none" normalizeH="0" baseline="0" dirty="0">
                <a:ln>
                  <a:noFill/>
                </a:ln>
                <a:solidFill>
                  <a:srgbClr val="3B3B3B"/>
                </a:solidFill>
                <a:effectLst/>
                <a:latin typeface="Segoe WPC"/>
              </a:rPr>
              <a:t> - Explain how the selected code works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tests%20%22%7D"/>
              </a:rPr>
              <a:t>/tests</a:t>
            </a:r>
            <a:r>
              <a:rPr kumimoji="0" lang="en-US" altLang="en-US" sz="1400" b="0" i="0" u="none" strike="noStrike" cap="none" normalizeH="0" baseline="0" dirty="0">
                <a:ln>
                  <a:noFill/>
                </a:ln>
                <a:solidFill>
                  <a:srgbClr val="3B3B3B"/>
                </a:solidFill>
                <a:effectLst/>
                <a:latin typeface="Segoe WPC"/>
              </a:rPr>
              <a:t> - Generate unit tests for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fix%20There%20is%20a%20problem%20in%20this%20code.%20Rewrite%20the%20code%20to%20show%20it%20with%20the%20bug%20fixed.%22%7D"/>
              </a:rPr>
              <a:t>/fix</a:t>
            </a:r>
            <a:r>
              <a:rPr kumimoji="0" lang="en-US" altLang="en-US" sz="1400" b="0" i="0" u="none" strike="noStrike" cap="none" normalizeH="0" baseline="0" dirty="0">
                <a:ln>
                  <a:noFill/>
                </a:ln>
                <a:solidFill>
                  <a:srgbClr val="3B3B3B"/>
                </a:solidFill>
                <a:effectLst/>
                <a:latin typeface="Segoe WPC"/>
              </a:rPr>
              <a:t> - Propose a fix for the problems in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20Create%20a%20RESTful%20API%20server%20using%20typescript%22%7D"/>
              </a:rPr>
              <a:t>/new</a:t>
            </a:r>
            <a:r>
              <a:rPr kumimoji="0" lang="en-US" altLang="en-US" sz="1400" b="0" i="0" u="none" strike="noStrike" cap="none" normalizeH="0" baseline="0" dirty="0">
                <a:ln>
                  <a:noFill/>
                </a:ln>
                <a:solidFill>
                  <a:srgbClr val="3B3B3B"/>
                </a:solidFill>
                <a:effectLst/>
                <a:latin typeface="Segoe WPC"/>
              </a:rPr>
              <a:t> - Scaffold code for a new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newNotebook</a:t>
            </a:r>
            <a:r>
              <a:rPr kumimoji="0" lang="en-US" altLang="en-US" sz="1400" b="0" i="0" u="none" strike="noStrike" cap="none" normalizeH="0" baseline="0" dirty="0">
                <a:ln>
                  <a:noFill/>
                </a:ln>
                <a:solidFill>
                  <a:srgbClr val="3B3B3B"/>
                </a:solidFill>
                <a:effectLst/>
                <a:latin typeface="Segoe WPC"/>
              </a:rPr>
              <a:t> - Create a new Jupyter Notebook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What%20is%20the%20command%20to%20open%20the%20integrated%20terminal%3F%22%7D"/>
              </a:rPr>
              <a:t>@vscode</a:t>
            </a:r>
            <a:r>
              <a:rPr kumimoji="0" lang="en-US" altLang="en-US" sz="1400" b="0" i="0" u="none" strike="noStrike" cap="none" normalizeH="0" baseline="0" dirty="0">
                <a:ln>
                  <a:noFill/>
                </a:ln>
                <a:solidFill>
                  <a:srgbClr val="3B3B3B"/>
                </a:solidFill>
                <a:effectLst/>
                <a:latin typeface="Segoe WPC"/>
              </a:rPr>
              <a:t> - Ask about VS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search%20Search%20for%20'foo'%20in%20all%20files%20under%20my%20'src'%20directory%22%7D"/>
              </a:rPr>
              <a:t>/search</a:t>
            </a:r>
            <a:r>
              <a:rPr kumimoji="0" lang="en-US" altLang="en-US" sz="1400" b="0" i="0" u="none" strike="noStrike" cap="none" normalizeH="0" baseline="0" dirty="0">
                <a:ln>
                  <a:noFill/>
                </a:ln>
                <a:solidFill>
                  <a:srgbClr val="3B3B3B"/>
                </a:solidFill>
                <a:effectLst/>
                <a:latin typeface="Segoe WPC"/>
              </a:rPr>
              <a:t> - Generate query parameters for workspace search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api%20How%20do%20I%20add%20text%20to%20the%20status%20bar%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vscode%20%2Fapi%20How%20do%20I%20add%20text%20to%20the%20status%20bar%3F%22%7D"/>
              </a:rPr>
              <a:t>api</a:t>
            </a:r>
            <a:r>
              <a:rPr kumimoji="0" lang="en-US" altLang="en-US" sz="1400" b="0" i="0" u="none" strike="noStrike" cap="none" normalizeH="0" baseline="0" dirty="0">
                <a:ln>
                  <a:noFill/>
                </a:ln>
                <a:solidFill>
                  <a:srgbClr val="3B3B3B"/>
                </a:solidFill>
                <a:effectLst/>
                <a:latin typeface="Segoe WPC"/>
              </a:rPr>
              <a:t> - Ask about VS Code extension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terminal%20How%20do%20I%20view%20all%20files%20within%20a%20directory%20including%20sub-directories%22%7D"/>
              </a:rPr>
              <a:t>@terminal</a:t>
            </a:r>
            <a:r>
              <a:rPr kumimoji="0" lang="en-US" altLang="en-US" sz="1400" b="0" i="0" u="none" strike="noStrike" cap="none" normalizeH="0" baseline="0" dirty="0">
                <a:ln>
                  <a:noFill/>
                </a:ln>
                <a:solidFill>
                  <a:srgbClr val="3B3B3B"/>
                </a:solidFill>
                <a:effectLst/>
                <a:latin typeface="Segoe WPC"/>
              </a:rPr>
              <a:t> - Ask how to do something in the terminal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To have a great conversation, ask CoPilot questions as if it was a real programmer: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3B3B3B"/>
              </a:solidFill>
              <a:latin typeface="Segoe WPC"/>
            </a:endParaRPr>
          </a:p>
          <a:p>
            <a:pPr>
              <a:buClrTx/>
            </a:pPr>
            <a:r>
              <a:rPr kumimoji="0" lang="en-US" altLang="en-US" sz="1400" b="1" i="0" u="none" strike="noStrike" cap="none" normalizeH="0" baseline="0" dirty="0">
                <a:ln>
                  <a:noFill/>
                </a:ln>
                <a:solidFill>
                  <a:srgbClr val="3B3B3B"/>
                </a:solidFill>
                <a:effectLst/>
                <a:latin typeface="Segoe WPC"/>
              </a:rPr>
              <a:t>	Show CoPilot the code</a:t>
            </a:r>
            <a:r>
              <a:rPr kumimoji="0" lang="en-US" altLang="en-US" sz="1400" b="0" i="0" u="none" strike="noStrike" cap="none" normalizeH="0" baseline="0" dirty="0">
                <a:ln>
                  <a:noFill/>
                </a:ln>
                <a:solidFill>
                  <a:srgbClr val="3B3B3B"/>
                </a:solidFill>
                <a:effectLst/>
                <a:latin typeface="Segoe WPC"/>
              </a:rPr>
              <a:t> you want to talk about by having the files open and selecting the most important lines.</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Make refinements</a:t>
            </a:r>
            <a:r>
              <a:rPr kumimoji="0" lang="en-US" altLang="en-US" sz="1400" b="0" i="0" u="none" strike="noStrike" cap="none" normalizeH="0" baseline="0" dirty="0">
                <a:ln>
                  <a:noFill/>
                </a:ln>
                <a:solidFill>
                  <a:srgbClr val="3B3B3B"/>
                </a:solidFill>
                <a:effectLst/>
                <a:latin typeface="Segoe WPC"/>
              </a:rPr>
              <a:t> by asking the agent follow-up questions, adding clarifications, providing errors, etc.</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Review your suggested code</a:t>
            </a:r>
            <a:r>
              <a:rPr kumimoji="0" lang="en-US" altLang="en-US" sz="1400" b="0" i="0" u="none" strike="noStrike" cap="none" normalizeH="0" baseline="0" dirty="0">
                <a:ln>
                  <a:noFill/>
                </a:ln>
                <a:solidFill>
                  <a:srgbClr val="3B3B3B"/>
                </a:solidFill>
                <a:effectLst/>
                <a:latin typeface="Segoe WPC"/>
              </a:rPr>
              <a:t> and tell copilot about issues or improvements, so I can iterate on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993C8F8-2FEB-760D-9DCD-2BC35144CEB4}"/>
              </a:ext>
            </a:extLst>
          </p:cNvPr>
          <p:cNvPicPr>
            <a:picLocks noChangeAspect="1"/>
          </p:cNvPicPr>
          <p:nvPr/>
        </p:nvPicPr>
        <p:blipFill>
          <a:blip r:embed="rId3"/>
          <a:stretch>
            <a:fillRect/>
          </a:stretch>
        </p:blipFill>
        <p:spPr>
          <a:xfrm>
            <a:off x="7632417" y="1886887"/>
            <a:ext cx="3331239" cy="1932209"/>
          </a:xfrm>
          <a:prstGeom prst="rect">
            <a:avLst/>
          </a:prstGeom>
        </p:spPr>
      </p:pic>
    </p:spTree>
    <p:extLst>
      <p:ext uri="{BB962C8B-B14F-4D97-AF65-F5344CB8AC3E}">
        <p14:creationId xmlns:p14="http://schemas.microsoft.com/office/powerpoint/2010/main" val="33151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6">
            <a:extLst>
              <a:ext uri="{FF2B5EF4-FFF2-40B4-BE49-F238E27FC236}">
                <a16:creationId xmlns:a16="http://schemas.microsoft.com/office/drawing/2014/main" id="{5F4DEDB1-36F8-0032-02FB-E29F1724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44" y="2835816"/>
            <a:ext cx="1614833" cy="1630587"/>
          </a:xfrm>
          <a:prstGeom prst="rect">
            <a:avLst/>
          </a:prstGeom>
          <a:solidFill>
            <a:schemeClr val="accent1"/>
          </a:solidFill>
        </p:spPr>
      </p:pic>
      <p:pic>
        <p:nvPicPr>
          <p:cNvPr id="16" name="Picture 15">
            <a:extLst>
              <a:ext uri="{FF2B5EF4-FFF2-40B4-BE49-F238E27FC236}">
                <a16:creationId xmlns:a16="http://schemas.microsoft.com/office/drawing/2014/main" id="{568214A1-B67B-8806-7FE7-A2E67B3F65E4}"/>
              </a:ext>
            </a:extLst>
          </p:cNvPr>
          <p:cNvPicPr>
            <a:picLocks noChangeAspect="1"/>
          </p:cNvPicPr>
          <p:nvPr/>
        </p:nvPicPr>
        <p:blipFill>
          <a:blip r:embed="rId3"/>
          <a:stretch>
            <a:fillRect/>
          </a:stretch>
        </p:blipFill>
        <p:spPr>
          <a:xfrm>
            <a:off x="5614839" y="679022"/>
            <a:ext cx="5888313" cy="2631605"/>
          </a:xfrm>
          <a:prstGeom prst="rect">
            <a:avLst/>
          </a:prstGeom>
        </p:spPr>
      </p:pic>
      <p:sp>
        <p:nvSpPr>
          <p:cNvPr id="2" name="Title 1">
            <a:extLst>
              <a:ext uri="{FF2B5EF4-FFF2-40B4-BE49-F238E27FC236}">
                <a16:creationId xmlns:a16="http://schemas.microsoft.com/office/drawing/2014/main" id="{44DFFE62-934C-F5B4-D469-31E75F11F603}"/>
              </a:ext>
            </a:extLst>
          </p:cNvPr>
          <p:cNvSpPr>
            <a:spLocks noGrp="1"/>
          </p:cNvSpPr>
          <p:nvPr>
            <p:ph type="title"/>
          </p:nvPr>
        </p:nvSpPr>
        <p:spPr>
          <a:xfrm>
            <a:off x="3101578" y="2083892"/>
            <a:ext cx="969563" cy="685800"/>
          </a:xfrm>
        </p:spPr>
        <p:txBody>
          <a:bodyPr>
            <a:normAutofit/>
          </a:bodyPr>
          <a:lstStyle/>
          <a:p>
            <a:r>
              <a:rPr lang="en-US" sz="2000" dirty="0"/>
              <a:t>OpenAI</a:t>
            </a:r>
            <a:br>
              <a:rPr lang="en-US" sz="2000" dirty="0"/>
            </a:br>
            <a:r>
              <a:rPr lang="en-US" sz="2000" dirty="0"/>
              <a:t>Codex</a:t>
            </a:r>
          </a:p>
        </p:txBody>
      </p:sp>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95124" y="222422"/>
            <a:ext cx="2827073" cy="5435683"/>
          </a:xfrm>
        </p:spPr>
        <p:txBody>
          <a:bodyPr/>
          <a:lstStyle/>
          <a:p>
            <a:pPr marL="0" indent="0">
              <a:buNone/>
            </a:pPr>
            <a:r>
              <a:rPr lang="en-US" sz="4400" b="1" dirty="0"/>
              <a:t>Prompting</a:t>
            </a:r>
          </a:p>
          <a:p>
            <a:r>
              <a:rPr lang="en-US" dirty="0"/>
              <a:t>Be specific</a:t>
            </a:r>
          </a:p>
          <a:p>
            <a:r>
              <a:rPr lang="en-US" dirty="0"/>
              <a:t>Be clear about what you want done</a:t>
            </a:r>
          </a:p>
          <a:p>
            <a:r>
              <a:rPr lang="en-US" dirty="0"/>
              <a:t>The more information, the better the result</a:t>
            </a:r>
          </a:p>
          <a:p>
            <a:r>
              <a:rPr lang="en-US" dirty="0"/>
              <a:t>Operates off plain English – no special syntax</a:t>
            </a:r>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12</a:t>
            </a:fld>
            <a:endParaRPr lang="en-US"/>
          </a:p>
        </p:txBody>
      </p:sp>
      <p:pic>
        <p:nvPicPr>
          <p:cNvPr id="2064" name="Picture 16">
            <a:extLst>
              <a:ext uri="{FF2B5EF4-FFF2-40B4-BE49-F238E27FC236}">
                <a16:creationId xmlns:a16="http://schemas.microsoft.com/office/drawing/2014/main" id="{80A1474D-AF72-6D88-4A76-4264CC133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98" y="2610762"/>
            <a:ext cx="2303677" cy="22958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4CD6E04B-CD98-9850-7D12-5AE71D30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153" y="4846908"/>
            <a:ext cx="1664208" cy="163058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5203E6B-0EDF-7051-5116-801736BD4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361"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F554C65D-9934-C824-5961-23D4F1113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815" y="4846908"/>
            <a:ext cx="1664208" cy="16223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561EBEF-8AE4-0E41-278C-BB46CCC1C7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2658"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A8A96515-5A7D-030B-5BAB-6126760E8AC7}"/>
              </a:ext>
            </a:extLst>
          </p:cNvPr>
          <p:cNvSpPr/>
          <p:nvPr/>
        </p:nvSpPr>
        <p:spPr>
          <a:xfrm>
            <a:off x="4455407" y="3573447"/>
            <a:ext cx="864973" cy="315477"/>
          </a:xfrm>
          <a:prstGeom prst="lef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a:extLst>
              <a:ext uri="{FF2B5EF4-FFF2-40B4-BE49-F238E27FC236}">
                <a16:creationId xmlns:a16="http://schemas.microsoft.com/office/drawing/2014/main" id="{C25767BC-31CC-FB8D-5DEE-28290BB471EB}"/>
              </a:ext>
            </a:extLst>
          </p:cNvPr>
          <p:cNvSpPr/>
          <p:nvPr/>
        </p:nvSpPr>
        <p:spPr>
          <a:xfrm>
            <a:off x="7004172" y="3087111"/>
            <a:ext cx="2964757" cy="743868"/>
          </a:xfrm>
          <a:prstGeom prst="bentUp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Prompts and Suggestions</a:t>
            </a:r>
          </a:p>
        </p:txBody>
      </p:sp>
      <p:sp>
        <p:nvSpPr>
          <p:cNvPr id="18" name="Left-Up Arrow 17">
            <a:extLst>
              <a:ext uri="{FF2B5EF4-FFF2-40B4-BE49-F238E27FC236}">
                <a16:creationId xmlns:a16="http://schemas.microsoft.com/office/drawing/2014/main" id="{B7C103BC-A31C-1ADA-7AB9-796F3323141D}"/>
              </a:ext>
            </a:extLst>
          </p:cNvPr>
          <p:cNvSpPr/>
          <p:nvPr/>
        </p:nvSpPr>
        <p:spPr>
          <a:xfrm>
            <a:off x="6544397" y="2610763"/>
            <a:ext cx="1729946" cy="952696"/>
          </a:xfrm>
          <a:prstGeom prst="lef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Context</a:t>
            </a:r>
          </a:p>
        </p:txBody>
      </p:sp>
    </p:spTree>
    <p:extLst>
      <p:ext uri="{BB962C8B-B14F-4D97-AF65-F5344CB8AC3E}">
        <p14:creationId xmlns:p14="http://schemas.microsoft.com/office/powerpoint/2010/main" val="3424437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9732212" cy="5435683"/>
          </a:xfrm>
        </p:spPr>
        <p:txBody>
          <a:bodyPr>
            <a:normAutofit/>
          </a:bodyPr>
          <a:lstStyle/>
          <a:p>
            <a:pPr marL="0" indent="0">
              <a:buNone/>
            </a:pPr>
            <a:r>
              <a:rPr lang="en-US" sz="4400" b="1" dirty="0"/>
              <a:t>Prompting – Best Practices</a:t>
            </a:r>
          </a:p>
          <a:p>
            <a:r>
              <a:rPr lang="en-US" b="1" dirty="0"/>
              <a:t>Set the stage with a High-Level Goal</a:t>
            </a:r>
          </a:p>
          <a:p>
            <a:pPr lvl="1"/>
            <a:r>
              <a:rPr lang="en-US" b="0" i="0" u="none" strike="noStrike" dirty="0">
                <a:effectLst/>
                <a:latin typeface="-apple-system-font"/>
              </a:rPr>
              <a:t>This is most helpful if you have a blank file or empty codebase. In other words, if GitHub Copilot has zero context of what you want to build or accomplish, setting the stage for the AI pair programmer can be really useful. It helps to prime GitHub Copilot with a big picture description of what you want it to generate—before you jump in with the details.</a:t>
            </a:r>
          </a:p>
          <a:p>
            <a:pPr lvl="1"/>
            <a:r>
              <a:rPr lang="en-US" b="0" i="0" u="none" strike="noStrike" dirty="0">
                <a:effectLst/>
                <a:latin typeface="-apple-system-font"/>
              </a:rPr>
              <a:t>When prompting GitHub Copilot, think of the process as having a conversation with someone: How should I break down the problem so we can solve it together? How would I approach pair programming with this person?</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13</a:t>
            </a:fld>
            <a:endParaRPr lang="en-US"/>
          </a:p>
        </p:txBody>
      </p:sp>
    </p:spTree>
    <p:extLst>
      <p:ext uri="{BB962C8B-B14F-4D97-AF65-F5344CB8AC3E}">
        <p14:creationId xmlns:p14="http://schemas.microsoft.com/office/powerpoint/2010/main" val="45113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Make your ask simple and specific. Aim to receive short output from GitHub Copilot</a:t>
            </a:r>
          </a:p>
          <a:p>
            <a:pPr lvl="1"/>
            <a:r>
              <a:rPr lang="en-US" b="0" i="0" u="none" strike="noStrike" dirty="0">
                <a:effectLst/>
                <a:latin typeface="-apple-system-font"/>
              </a:rPr>
              <a:t>Once you communicate your main goal to the AI pair programmer, </a:t>
            </a:r>
            <a:r>
              <a:rPr lang="en-US" b="1" i="0" u="none" strike="noStrike" dirty="0">
                <a:effectLst/>
                <a:latin typeface="-apple-system-font"/>
              </a:rPr>
              <a:t>articulate the logic and steps it needs to follow for achieving that goal</a:t>
            </a:r>
            <a:r>
              <a:rPr lang="en-US" b="0" i="0" u="none" strike="noStrike" dirty="0">
                <a:effectLst/>
                <a:latin typeface="-apple-system-font"/>
              </a:rPr>
              <a:t>. GitHub Copilot better understands your goal when you break things down. </a:t>
            </a:r>
          </a:p>
          <a:p>
            <a:pPr lvl="2"/>
            <a:r>
              <a:rPr lang="en-US" b="0" i="0" u="none" strike="noStrike" dirty="0">
                <a:effectLst/>
                <a:latin typeface="-apple-system-font"/>
              </a:rPr>
              <a:t>(Imagine you’re writing a recipe. You’d break the cooking process down into discrete steps–not write a paragraph describing the dish you want to make.)</a:t>
            </a:r>
          </a:p>
          <a:p>
            <a:pPr lvl="1"/>
            <a:r>
              <a:rPr lang="en-US" b="1" i="0" u="none" strike="noStrike" dirty="0">
                <a:effectLst/>
                <a:latin typeface="-apple-system-font"/>
              </a:rPr>
              <a:t>Let GitHub Copilot generate the code after each step</a:t>
            </a:r>
            <a:r>
              <a:rPr lang="en-US" b="0" i="0" u="none" strike="noStrike" dirty="0">
                <a:effectLst/>
                <a:latin typeface="-apple-system-font"/>
              </a:rPr>
              <a:t>, rather than asking it to generate a bunch of code all at once.</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14</a:t>
            </a:fld>
            <a:endParaRPr lang="en-US"/>
          </a:p>
        </p:txBody>
      </p:sp>
    </p:spTree>
    <p:extLst>
      <p:ext uri="{BB962C8B-B14F-4D97-AF65-F5344CB8AC3E}">
        <p14:creationId xmlns:p14="http://schemas.microsoft.com/office/powerpoint/2010/main" val="2490968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Give GitHub Copilot an example or two</a:t>
            </a:r>
          </a:p>
          <a:p>
            <a:pPr lvl="1"/>
            <a:r>
              <a:rPr lang="en-US" b="0" i="0" u="none" strike="noStrike" dirty="0">
                <a:effectLst/>
                <a:latin typeface="-apple-system-font"/>
              </a:rPr>
              <a:t>Learning from examples is not only useful for humans, but also for your AI pair programmer.</a:t>
            </a:r>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15</a:t>
            </a:fld>
            <a:endParaRPr lang="en-US"/>
          </a:p>
        </p:txBody>
      </p:sp>
      <p:pic>
        <p:nvPicPr>
          <p:cNvPr id="2" name="Picture 1">
            <a:extLst>
              <a:ext uri="{FF2B5EF4-FFF2-40B4-BE49-F238E27FC236}">
                <a16:creationId xmlns:a16="http://schemas.microsoft.com/office/drawing/2014/main" id="{D3D4CD06-4BA5-A84E-C401-2955686536C2}"/>
              </a:ext>
            </a:extLst>
          </p:cNvPr>
          <p:cNvPicPr>
            <a:picLocks noChangeAspect="1"/>
          </p:cNvPicPr>
          <p:nvPr/>
        </p:nvPicPr>
        <p:blipFill>
          <a:blip r:embed="rId2"/>
          <a:stretch>
            <a:fillRect/>
          </a:stretch>
        </p:blipFill>
        <p:spPr>
          <a:xfrm>
            <a:off x="2415540" y="2781300"/>
            <a:ext cx="3600450" cy="3787140"/>
          </a:xfrm>
          <a:prstGeom prst="rect">
            <a:avLst/>
          </a:prstGeom>
        </p:spPr>
      </p:pic>
      <p:pic>
        <p:nvPicPr>
          <p:cNvPr id="7" name="Picture 6">
            <a:extLst>
              <a:ext uri="{FF2B5EF4-FFF2-40B4-BE49-F238E27FC236}">
                <a16:creationId xmlns:a16="http://schemas.microsoft.com/office/drawing/2014/main" id="{ACDC3B62-8B4E-5BA7-6C65-B4B2017465F2}"/>
              </a:ext>
            </a:extLst>
          </p:cNvPr>
          <p:cNvPicPr>
            <a:picLocks noChangeAspect="1"/>
          </p:cNvPicPr>
          <p:nvPr/>
        </p:nvPicPr>
        <p:blipFill>
          <a:blip r:embed="rId3"/>
          <a:stretch>
            <a:fillRect/>
          </a:stretch>
        </p:blipFill>
        <p:spPr>
          <a:xfrm>
            <a:off x="7213462" y="2548678"/>
            <a:ext cx="3666766" cy="3787140"/>
          </a:xfrm>
          <a:prstGeom prst="rect">
            <a:avLst/>
          </a:prstGeom>
        </p:spPr>
      </p:pic>
    </p:spTree>
    <p:extLst>
      <p:ext uri="{BB962C8B-B14F-4D97-AF65-F5344CB8AC3E}">
        <p14:creationId xmlns:p14="http://schemas.microsoft.com/office/powerpoint/2010/main" val="118492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Basics</a:t>
            </a:r>
          </a:p>
          <a:p>
            <a:pPr algn="l"/>
            <a:r>
              <a:rPr lang="en-US" sz="1800" b="1" i="0" u="none" strike="noStrike" dirty="0">
                <a:effectLst/>
                <a:latin typeface="-apple-system-font"/>
              </a:rPr>
              <a:t>  Experiment with your prompts.</a:t>
            </a:r>
          </a:p>
          <a:p>
            <a:pPr lvl="1"/>
            <a:r>
              <a:rPr lang="en-US" sz="1800" b="0" i="0" u="none" strike="noStrike" dirty="0">
                <a:effectLst/>
                <a:latin typeface="-apple-system-font"/>
              </a:rPr>
              <a:t>Just how conversation is more of an art than a science, so is prompt crafting. So, if you don’t receive what you want on the first try, recraft your prompt by following the best practices in the previous slides.</a:t>
            </a:r>
          </a:p>
          <a:p>
            <a:r>
              <a:rPr lang="en-US" sz="1800" b="1" i="0" u="none" strike="noStrike" dirty="0">
                <a:effectLst/>
                <a:latin typeface="-apple-system-font"/>
              </a:rPr>
              <a:t> Keep a couple of relevant tabs open</a:t>
            </a:r>
          </a:p>
          <a:p>
            <a:pPr lvl="1"/>
            <a:r>
              <a:rPr lang="en-US" sz="1800" b="0" i="0" u="none" strike="noStrike" dirty="0">
                <a:effectLst/>
                <a:latin typeface="-apple-system-font"/>
              </a:rPr>
              <a:t>No exact number of tabs is documented that you should keep open to help GitHub Copilot contextualize your code, but from my experience, I found that one or two is helpful.</a:t>
            </a:r>
          </a:p>
          <a:p>
            <a:pPr lvl="1"/>
            <a:r>
              <a:rPr lang="en-US" sz="1800" b="0" i="0" u="none" strike="noStrike" dirty="0">
                <a:solidFill>
                  <a:srgbClr val="5AC8FA"/>
                </a:solidFill>
                <a:effectLst/>
                <a:latin typeface="-apple-system-font"/>
                <a:hlinkClick r:id="rId2"/>
              </a:rPr>
              <a:t>GitHub Copilot uses a technique called neighboring tabs</a:t>
            </a:r>
            <a:r>
              <a:rPr lang="en-US" sz="1800" b="0" i="0" u="none" strike="noStrike" dirty="0">
                <a:effectLst/>
                <a:latin typeface="-apple-system-font"/>
              </a:rPr>
              <a:t> that allows the AI pair programmer to contextualize your code by processing all of the files open in your IDE instead of just the single file you’re working on. However, it’s not guaranteed that Github Copilot will deem all open files as necessary context for your code.</a:t>
            </a:r>
          </a:p>
          <a:p>
            <a:r>
              <a:rPr lang="en-US" sz="1800" b="1" i="0" u="none" strike="noStrike" dirty="0">
                <a:effectLst/>
                <a:latin typeface="-apple-system-font"/>
              </a:rPr>
              <a:t> Use good coding practices.</a:t>
            </a:r>
          </a:p>
          <a:p>
            <a:pPr lvl="1"/>
            <a:r>
              <a:rPr lang="en-US" sz="1800" b="0" i="0" u="none" strike="noStrike" dirty="0">
                <a:effectLst/>
                <a:latin typeface="-apple-system-font"/>
              </a:rPr>
              <a:t>Provide descriptive variable names and functions.  </a:t>
            </a:r>
            <a:r>
              <a:rPr lang="en-US" sz="1800" dirty="0">
                <a:latin typeface="-apple-system-font"/>
              </a:rPr>
              <a:t>F</a:t>
            </a:r>
            <a:r>
              <a:rPr lang="en-US" sz="1800" b="0" i="0" u="none" strike="noStrike" dirty="0">
                <a:effectLst/>
                <a:latin typeface="-apple-system-font"/>
              </a:rPr>
              <a:t>ollow consistent coding styles and patterns. I’ve found that working with GitHub Copilot encourages me to follow good coding practices learned throughout </a:t>
            </a:r>
            <a:r>
              <a:rPr lang="en-US" sz="1800" dirty="0">
                <a:latin typeface="-apple-system-font"/>
              </a:rPr>
              <a:t>my development </a:t>
            </a:r>
            <a:r>
              <a:rPr lang="en-US" sz="1800" b="0" i="0" u="none" strike="noStrike" dirty="0">
                <a:effectLst/>
                <a:latin typeface="-apple-system-font"/>
              </a:rPr>
              <a:t>career.</a:t>
            </a:r>
            <a:endParaRPr lang="en-US" sz="1800" b="1" i="0" u="none" strike="noStrike" dirty="0">
              <a:effectLst/>
              <a:latin typeface="-apple-system-font"/>
            </a:endParaRPr>
          </a:p>
          <a:p>
            <a:endParaRPr lang="en-US" b="1" i="0" u="none" strike="noStrike" dirty="0">
              <a:effectLst/>
              <a:latin typeface="-apple-system-font"/>
            </a:endParaRP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16</a:t>
            </a:fld>
            <a:endParaRPr lang="en-US"/>
          </a:p>
        </p:txBody>
      </p:sp>
    </p:spTree>
    <p:extLst>
      <p:ext uri="{BB962C8B-B14F-4D97-AF65-F5344CB8AC3E}">
        <p14:creationId xmlns:p14="http://schemas.microsoft.com/office/powerpoint/2010/main" val="2313802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C22-BB51-04E5-4EA2-FA7B350CAE4E}"/>
              </a:ext>
            </a:extLst>
          </p:cNvPr>
          <p:cNvSpPr>
            <a:spLocks noGrp="1"/>
          </p:cNvSpPr>
          <p:nvPr>
            <p:ph type="title"/>
          </p:nvPr>
        </p:nvSpPr>
        <p:spPr/>
        <p:txBody>
          <a:bodyPr/>
          <a:lstStyle/>
          <a:p>
            <a:r>
              <a:rPr lang="en-US" dirty="0"/>
              <a:t>What does Copilot do best</a:t>
            </a:r>
          </a:p>
        </p:txBody>
      </p:sp>
      <p:sp>
        <p:nvSpPr>
          <p:cNvPr id="3" name="Content Placeholder 2">
            <a:extLst>
              <a:ext uri="{FF2B5EF4-FFF2-40B4-BE49-F238E27FC236}">
                <a16:creationId xmlns:a16="http://schemas.microsoft.com/office/drawing/2014/main" id="{410CA6CF-DB57-F4C8-9907-598EA9ABCC33}"/>
              </a:ext>
            </a:extLst>
          </p:cNvPr>
          <p:cNvSpPr>
            <a:spLocks noGrp="1"/>
          </p:cNvSpPr>
          <p:nvPr>
            <p:ph idx="1"/>
          </p:nvPr>
        </p:nvSpPr>
        <p:spPr>
          <a:xfrm>
            <a:off x="541494" y="3043785"/>
            <a:ext cx="1839100" cy="770430"/>
          </a:xfrm>
        </p:spPr>
        <p:txBody>
          <a:bodyPr>
            <a:normAutofit fontScale="85000" lnSpcReduction="10000"/>
          </a:bodyPr>
          <a:lstStyle/>
          <a:p>
            <a:r>
              <a:rPr lang="en-US" dirty="0"/>
              <a:t>Pair Programming</a:t>
            </a:r>
          </a:p>
        </p:txBody>
      </p:sp>
      <p:sp>
        <p:nvSpPr>
          <p:cNvPr id="4" name="Date Placeholder 3">
            <a:extLst>
              <a:ext uri="{FF2B5EF4-FFF2-40B4-BE49-F238E27FC236}">
                <a16:creationId xmlns:a16="http://schemas.microsoft.com/office/drawing/2014/main" id="{22CC52CC-51FB-8C1E-10F6-BC463EE61C09}"/>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951DD9F3-2AC5-236B-FF3C-CDCF4A5C06B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4357DC63-81E5-32F8-4B94-30789A7E5E78}"/>
              </a:ext>
            </a:extLst>
          </p:cNvPr>
          <p:cNvSpPr>
            <a:spLocks noGrp="1"/>
          </p:cNvSpPr>
          <p:nvPr>
            <p:ph type="sldNum" sz="quarter" idx="12"/>
          </p:nvPr>
        </p:nvSpPr>
        <p:spPr/>
        <p:txBody>
          <a:bodyPr/>
          <a:lstStyle/>
          <a:p>
            <a:fld id="{7BE69E03-4804-4553-A1EC-F089884EF50F}" type="slidenum">
              <a:rPr lang="en-US" smtClean="0"/>
              <a:t>17</a:t>
            </a:fld>
            <a:endParaRPr lang="en-US"/>
          </a:p>
        </p:txBody>
      </p:sp>
      <p:sp>
        <p:nvSpPr>
          <p:cNvPr id="7" name="Content Placeholder 2">
            <a:extLst>
              <a:ext uri="{FF2B5EF4-FFF2-40B4-BE49-F238E27FC236}">
                <a16:creationId xmlns:a16="http://schemas.microsoft.com/office/drawing/2014/main" id="{CFB79F9C-14B3-9E99-6C08-8D89A1B58A1E}"/>
              </a:ext>
            </a:extLst>
          </p:cNvPr>
          <p:cNvSpPr txBox="1">
            <a:spLocks/>
          </p:cNvSpPr>
          <p:nvPr/>
        </p:nvSpPr>
        <p:spPr>
          <a:xfrm>
            <a:off x="6219900" y="1924825"/>
            <a:ext cx="1959969" cy="859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Conversion</a:t>
            </a:r>
          </a:p>
        </p:txBody>
      </p:sp>
      <p:sp>
        <p:nvSpPr>
          <p:cNvPr id="8" name="Content Placeholder 2">
            <a:extLst>
              <a:ext uri="{FF2B5EF4-FFF2-40B4-BE49-F238E27FC236}">
                <a16:creationId xmlns:a16="http://schemas.microsoft.com/office/drawing/2014/main" id="{D2CF9226-A737-AD6C-D46F-7D671F0F0B1C}"/>
              </a:ext>
            </a:extLst>
          </p:cNvPr>
          <p:cNvSpPr txBox="1">
            <a:spLocks/>
          </p:cNvSpPr>
          <p:nvPr/>
        </p:nvSpPr>
        <p:spPr>
          <a:xfrm>
            <a:off x="6779172" y="4546783"/>
            <a:ext cx="1933483" cy="11171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Refactoring Assistant</a:t>
            </a:r>
          </a:p>
        </p:txBody>
      </p:sp>
      <p:sp>
        <p:nvSpPr>
          <p:cNvPr id="9" name="Content Placeholder 2">
            <a:extLst>
              <a:ext uri="{FF2B5EF4-FFF2-40B4-BE49-F238E27FC236}">
                <a16:creationId xmlns:a16="http://schemas.microsoft.com/office/drawing/2014/main" id="{BE0CB734-0677-EAD7-EE92-300F111D80E4}"/>
              </a:ext>
            </a:extLst>
          </p:cNvPr>
          <p:cNvSpPr txBox="1">
            <a:spLocks/>
          </p:cNvSpPr>
          <p:nvPr/>
        </p:nvSpPr>
        <p:spPr>
          <a:xfrm>
            <a:off x="843008" y="4430125"/>
            <a:ext cx="2580080" cy="10365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 Case Coverage advisor</a:t>
            </a:r>
          </a:p>
        </p:txBody>
      </p:sp>
      <p:pic>
        <p:nvPicPr>
          <p:cNvPr id="10" name="Picture 9">
            <a:extLst>
              <a:ext uri="{FF2B5EF4-FFF2-40B4-BE49-F238E27FC236}">
                <a16:creationId xmlns:a16="http://schemas.microsoft.com/office/drawing/2014/main" id="{0B3AB566-823F-275D-71C7-9F38D4D86449}"/>
              </a:ext>
            </a:extLst>
          </p:cNvPr>
          <p:cNvPicPr>
            <a:picLocks noChangeAspect="1"/>
          </p:cNvPicPr>
          <p:nvPr/>
        </p:nvPicPr>
        <p:blipFill>
          <a:blip r:embed="rId2"/>
          <a:stretch>
            <a:fillRect/>
          </a:stretch>
        </p:blipFill>
        <p:spPr>
          <a:xfrm>
            <a:off x="843008" y="1390698"/>
            <a:ext cx="1621878" cy="1595070"/>
          </a:xfrm>
          <a:prstGeom prst="rect">
            <a:avLst/>
          </a:prstGeom>
        </p:spPr>
      </p:pic>
      <p:pic>
        <p:nvPicPr>
          <p:cNvPr id="11" name="Picture 10">
            <a:extLst>
              <a:ext uri="{FF2B5EF4-FFF2-40B4-BE49-F238E27FC236}">
                <a16:creationId xmlns:a16="http://schemas.microsoft.com/office/drawing/2014/main" id="{C8903730-73EC-8561-AE0E-34C620094A6A}"/>
              </a:ext>
            </a:extLst>
          </p:cNvPr>
          <p:cNvPicPr>
            <a:picLocks noChangeAspect="1"/>
          </p:cNvPicPr>
          <p:nvPr/>
        </p:nvPicPr>
        <p:blipFill>
          <a:blip r:embed="rId3"/>
          <a:stretch>
            <a:fillRect/>
          </a:stretch>
        </p:blipFill>
        <p:spPr>
          <a:xfrm>
            <a:off x="8095577" y="844668"/>
            <a:ext cx="2435997" cy="2274067"/>
          </a:xfrm>
          <a:prstGeom prst="rect">
            <a:avLst/>
          </a:prstGeom>
        </p:spPr>
      </p:pic>
      <p:pic>
        <p:nvPicPr>
          <p:cNvPr id="12" name="Picture 11">
            <a:extLst>
              <a:ext uri="{FF2B5EF4-FFF2-40B4-BE49-F238E27FC236}">
                <a16:creationId xmlns:a16="http://schemas.microsoft.com/office/drawing/2014/main" id="{1BABB7DE-8D58-BD7C-7FBB-D55D72FE44A8}"/>
              </a:ext>
            </a:extLst>
          </p:cNvPr>
          <p:cNvPicPr>
            <a:picLocks noChangeAspect="1"/>
          </p:cNvPicPr>
          <p:nvPr/>
        </p:nvPicPr>
        <p:blipFill>
          <a:blip r:embed="rId4"/>
          <a:stretch>
            <a:fillRect/>
          </a:stretch>
        </p:blipFill>
        <p:spPr>
          <a:xfrm>
            <a:off x="3252799" y="4000116"/>
            <a:ext cx="2160030" cy="2039283"/>
          </a:xfrm>
          <a:prstGeom prst="rect">
            <a:avLst/>
          </a:prstGeom>
        </p:spPr>
      </p:pic>
      <p:pic>
        <p:nvPicPr>
          <p:cNvPr id="13" name="Picture 12">
            <a:extLst>
              <a:ext uri="{FF2B5EF4-FFF2-40B4-BE49-F238E27FC236}">
                <a16:creationId xmlns:a16="http://schemas.microsoft.com/office/drawing/2014/main" id="{6F9401E0-D216-F34C-12CD-0018870537B9}"/>
              </a:ext>
            </a:extLst>
          </p:cNvPr>
          <p:cNvPicPr>
            <a:picLocks noChangeAspect="1"/>
          </p:cNvPicPr>
          <p:nvPr/>
        </p:nvPicPr>
        <p:blipFill>
          <a:blip r:embed="rId5"/>
          <a:stretch>
            <a:fillRect/>
          </a:stretch>
        </p:blipFill>
        <p:spPr>
          <a:xfrm>
            <a:off x="8908379" y="3555588"/>
            <a:ext cx="2742127" cy="2557782"/>
          </a:xfrm>
          <a:prstGeom prst="rect">
            <a:avLst/>
          </a:prstGeom>
        </p:spPr>
      </p:pic>
    </p:spTree>
    <p:extLst>
      <p:ext uri="{BB962C8B-B14F-4D97-AF65-F5344CB8AC3E}">
        <p14:creationId xmlns:p14="http://schemas.microsoft.com/office/powerpoint/2010/main" val="171685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DA87C-EC6F-F544-F3B4-D47557A5CB2F}"/>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5073409D-4BF9-9571-B1D5-DAE12C24718D}"/>
              </a:ext>
            </a:extLst>
          </p:cNvPr>
          <p:cNvSpPr>
            <a:spLocks noGrp="1"/>
          </p:cNvSpPr>
          <p:nvPr>
            <p:ph type="ftr" sz="quarter" idx="11"/>
          </p:nvPr>
        </p:nvSpPr>
        <p:spPr/>
        <p:txBody>
          <a:bodyPr/>
          <a:lstStyle/>
          <a:p>
            <a:r>
              <a:rPr lang="en-US" dirty="0"/>
              <a:t>Labs</a:t>
            </a:r>
          </a:p>
        </p:txBody>
      </p:sp>
      <p:sp>
        <p:nvSpPr>
          <p:cNvPr id="6" name="Slide Number Placeholder 5">
            <a:extLst>
              <a:ext uri="{FF2B5EF4-FFF2-40B4-BE49-F238E27FC236}">
                <a16:creationId xmlns:a16="http://schemas.microsoft.com/office/drawing/2014/main" id="{2E097C06-08EB-BB49-B9E6-EF421C3839F5}"/>
              </a:ext>
            </a:extLst>
          </p:cNvPr>
          <p:cNvSpPr>
            <a:spLocks noGrp="1"/>
          </p:cNvSpPr>
          <p:nvPr>
            <p:ph type="sldNum" sz="quarter" idx="12"/>
          </p:nvPr>
        </p:nvSpPr>
        <p:spPr/>
        <p:txBody>
          <a:bodyPr/>
          <a:lstStyle/>
          <a:p>
            <a:fld id="{7BE69E03-4804-4553-A1EC-F089884EF50F}" type="slidenum">
              <a:rPr lang="en-US" smtClean="0"/>
              <a:t>18</a:t>
            </a:fld>
            <a:endParaRPr lang="en-US"/>
          </a:p>
        </p:txBody>
      </p:sp>
      <p:pic>
        <p:nvPicPr>
          <p:cNvPr id="7" name="Picture 6">
            <a:extLst>
              <a:ext uri="{FF2B5EF4-FFF2-40B4-BE49-F238E27FC236}">
                <a16:creationId xmlns:a16="http://schemas.microsoft.com/office/drawing/2014/main" id="{6635376C-263E-EF0C-D10F-0B6971937350}"/>
              </a:ext>
            </a:extLst>
          </p:cNvPr>
          <p:cNvPicPr>
            <a:picLocks noChangeAspect="1"/>
          </p:cNvPicPr>
          <p:nvPr/>
        </p:nvPicPr>
        <p:blipFill>
          <a:blip r:embed="rId2"/>
          <a:stretch>
            <a:fillRect/>
          </a:stretch>
        </p:blipFill>
        <p:spPr>
          <a:xfrm>
            <a:off x="4406537" y="1590506"/>
            <a:ext cx="4687456" cy="4227900"/>
          </a:xfrm>
          <a:prstGeom prst="rect">
            <a:avLst/>
          </a:prstGeom>
        </p:spPr>
      </p:pic>
      <p:sp>
        <p:nvSpPr>
          <p:cNvPr id="8" name="TextBox 7">
            <a:extLst>
              <a:ext uri="{FF2B5EF4-FFF2-40B4-BE49-F238E27FC236}">
                <a16:creationId xmlns:a16="http://schemas.microsoft.com/office/drawing/2014/main" id="{B6E02648-D92B-1718-279E-C6F4F9F6622C}"/>
              </a:ext>
            </a:extLst>
          </p:cNvPr>
          <p:cNvSpPr txBox="1"/>
          <p:nvPr/>
        </p:nvSpPr>
        <p:spPr>
          <a:xfrm>
            <a:off x="5259977" y="944175"/>
            <a:ext cx="2673532" cy="646331"/>
          </a:xfrm>
          <a:prstGeom prst="rect">
            <a:avLst/>
          </a:prstGeom>
          <a:noFill/>
        </p:spPr>
        <p:txBody>
          <a:bodyPr wrap="square" rtlCol="0">
            <a:spAutoFit/>
          </a:bodyPr>
          <a:lstStyle/>
          <a:p>
            <a:pPr algn="ctr"/>
            <a:r>
              <a:rPr lang="en-US" sz="3600" dirty="0"/>
              <a:t>DALL-E Lab</a:t>
            </a:r>
          </a:p>
        </p:txBody>
      </p:sp>
    </p:spTree>
    <p:extLst>
      <p:ext uri="{BB962C8B-B14F-4D97-AF65-F5344CB8AC3E}">
        <p14:creationId xmlns:p14="http://schemas.microsoft.com/office/powerpoint/2010/main" val="2303161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B16-E853-C85C-FD80-A4234062569C}"/>
              </a:ext>
            </a:extLst>
          </p:cNvPr>
          <p:cNvSpPr>
            <a:spLocks noGrp="1"/>
          </p:cNvSpPr>
          <p:nvPr>
            <p:ph type="title"/>
          </p:nvPr>
        </p:nvSpPr>
        <p:spPr/>
        <p:txBody>
          <a:bodyPr/>
          <a:lstStyle/>
          <a:p>
            <a:r>
              <a:rPr lang="en-US" dirty="0"/>
              <a:t>Prompting Exercise – With Dall-E</a:t>
            </a:r>
          </a:p>
        </p:txBody>
      </p:sp>
      <p:sp>
        <p:nvSpPr>
          <p:cNvPr id="3" name="Content Placeholder 2">
            <a:extLst>
              <a:ext uri="{FF2B5EF4-FFF2-40B4-BE49-F238E27FC236}">
                <a16:creationId xmlns:a16="http://schemas.microsoft.com/office/drawing/2014/main" id="{7294AC07-40CA-6541-5B32-CC628EE0409C}"/>
              </a:ext>
            </a:extLst>
          </p:cNvPr>
          <p:cNvSpPr>
            <a:spLocks noGrp="1"/>
          </p:cNvSpPr>
          <p:nvPr>
            <p:ph idx="1"/>
          </p:nvPr>
        </p:nvSpPr>
        <p:spPr/>
        <p:txBody>
          <a:bodyPr>
            <a:normAutofit fontScale="92500"/>
          </a:bodyPr>
          <a:lstStyle/>
          <a:p>
            <a:r>
              <a:rPr lang="en-US" dirty="0"/>
              <a:t>What is DALL-E</a:t>
            </a:r>
          </a:p>
          <a:p>
            <a:pPr lvl="1"/>
            <a:r>
              <a:rPr lang="en-US" b="0" i="1" dirty="0">
                <a:solidFill>
                  <a:srgbClr val="242424"/>
                </a:solidFill>
                <a:effectLst/>
                <a:latin typeface="source-serif-pro"/>
              </a:rPr>
              <a:t>DALL-E is an image generation model developed by OpenAI that can generate unique images from textual descriptions</a:t>
            </a:r>
          </a:p>
          <a:p>
            <a:r>
              <a:rPr lang="en-US" dirty="0">
                <a:solidFill>
                  <a:srgbClr val="242424"/>
                </a:solidFill>
              </a:rPr>
              <a:t>Odd Name?</a:t>
            </a:r>
          </a:p>
          <a:p>
            <a:pPr lvl="1"/>
            <a:r>
              <a:rPr lang="en-US" b="0" i="1" dirty="0">
                <a:solidFill>
                  <a:srgbClr val="242424"/>
                </a:solidFill>
                <a:effectLst/>
                <a:latin typeface="source-serif-pro"/>
              </a:rPr>
              <a:t>DALLE stands for “</a:t>
            </a:r>
            <a:r>
              <a:rPr lang="en-US" b="0" i="1" dirty="0" err="1">
                <a:solidFill>
                  <a:srgbClr val="242424"/>
                </a:solidFill>
                <a:effectLst/>
                <a:latin typeface="source-serif-pro"/>
              </a:rPr>
              <a:t>DAll</a:t>
            </a:r>
            <a:r>
              <a:rPr lang="en-US" b="0" i="1" dirty="0">
                <a:solidFill>
                  <a:srgbClr val="242424"/>
                </a:solidFill>
                <a:effectLst/>
                <a:latin typeface="source-serif-pro"/>
              </a:rPr>
              <a:t>-E”, which is a combination of the words “Dali” and “Wall-E”. The </a:t>
            </a:r>
            <a:r>
              <a:rPr lang="en-US" b="1" i="1" dirty="0">
                <a:solidFill>
                  <a:srgbClr val="242424"/>
                </a:solidFill>
                <a:effectLst/>
                <a:latin typeface="source-serif-pro"/>
              </a:rPr>
              <a:t>name is a nod to surrealist artist Salvador Dali and the Pixar movie character Wall-E</a:t>
            </a:r>
            <a:r>
              <a:rPr lang="en-US" b="0" i="1" dirty="0">
                <a:solidFill>
                  <a:srgbClr val="242424"/>
                </a:solidFill>
                <a:effectLst/>
                <a:latin typeface="source-serif-pro"/>
              </a:rPr>
              <a:t>, and reflects the combination of language and image processing capabilities of the model.</a:t>
            </a:r>
          </a:p>
          <a:p>
            <a:r>
              <a:rPr lang="en-US" dirty="0">
                <a:solidFill>
                  <a:srgbClr val="242424"/>
                </a:solidFill>
              </a:rPr>
              <a:t>How does it work?</a:t>
            </a:r>
          </a:p>
          <a:p>
            <a:pPr lvl="1"/>
            <a:r>
              <a:rPr lang="en-US" b="0" i="1" dirty="0">
                <a:solidFill>
                  <a:srgbClr val="242424"/>
                </a:solidFill>
                <a:effectLst/>
                <a:latin typeface="source-serif-pro"/>
              </a:rPr>
              <a:t>DALL-E uses a transformer-based neural network architecture that combines both language and image processing techniques. It generates images by decomposing the textual description into a set of image features, which are then used to generate the final image.</a:t>
            </a:r>
          </a:p>
        </p:txBody>
      </p:sp>
      <p:sp>
        <p:nvSpPr>
          <p:cNvPr id="4" name="Date Placeholder 3">
            <a:extLst>
              <a:ext uri="{FF2B5EF4-FFF2-40B4-BE49-F238E27FC236}">
                <a16:creationId xmlns:a16="http://schemas.microsoft.com/office/drawing/2014/main" id="{CB9B0FA9-FC8B-1544-27AB-9DBB792A4E0D}"/>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785F0B5F-8FE8-3498-39B6-B9CA3D9F1F26}"/>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C2B9416-DC40-3341-1842-C5E3EDDA6D78}"/>
              </a:ext>
            </a:extLst>
          </p:cNvPr>
          <p:cNvSpPr>
            <a:spLocks noGrp="1"/>
          </p:cNvSpPr>
          <p:nvPr>
            <p:ph type="sldNum" sz="quarter" idx="12"/>
          </p:nvPr>
        </p:nvSpPr>
        <p:spPr/>
        <p:txBody>
          <a:bodyPr/>
          <a:lstStyle/>
          <a:p>
            <a:fld id="{7BE69E03-4804-4553-A1EC-F089884EF50F}" type="slidenum">
              <a:rPr lang="en-US" smtClean="0"/>
              <a:t>19</a:t>
            </a:fld>
            <a:endParaRPr lang="en-US"/>
          </a:p>
        </p:txBody>
      </p:sp>
    </p:spTree>
    <p:extLst>
      <p:ext uri="{BB962C8B-B14F-4D97-AF65-F5344CB8AC3E}">
        <p14:creationId xmlns:p14="http://schemas.microsoft.com/office/powerpoint/2010/main" val="1601495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CE9782-0FD1-493B-9C50-C51AB7C5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F6619023-691E-4F1C-A10A-0EA3D044E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147EAFFD-2BD1-4600-B034-EEF700787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0B0496-6508-C757-A014-6C5B599279DE}"/>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2DF7558C-3833-DD68-3C45-9F063184AA81}"/>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AC6EB4C7-87AD-F4DC-1488-70C059F5A09C}"/>
              </a:ext>
            </a:extLst>
          </p:cNvPr>
          <p:cNvSpPr>
            <a:spLocks noGrp="1"/>
          </p:cNvSpPr>
          <p:nvPr>
            <p:ph idx="1"/>
          </p:nvPr>
        </p:nvSpPr>
        <p:spPr>
          <a:xfrm>
            <a:off x="5132026" y="2880452"/>
            <a:ext cx="5828376" cy="3095445"/>
          </a:xfrm>
        </p:spPr>
        <p:txBody>
          <a:bodyPr anchor="t">
            <a:normAutofit/>
          </a:bodyPr>
          <a:lstStyle/>
          <a:p>
            <a:r>
              <a:rPr lang="en-US" sz="1800" dirty="0">
                <a:solidFill>
                  <a:schemeClr val="tx1"/>
                </a:solidFill>
              </a:rPr>
              <a:t>What does Copilot do for you</a:t>
            </a:r>
          </a:p>
          <a:p>
            <a:r>
              <a:rPr lang="en-US" sz="1800" dirty="0">
                <a:solidFill>
                  <a:schemeClr val="tx1"/>
                </a:solidFill>
              </a:rPr>
              <a:t>Prompting</a:t>
            </a:r>
          </a:p>
          <a:p>
            <a:r>
              <a:rPr lang="en-US" sz="1800" dirty="0">
                <a:solidFill>
                  <a:schemeClr val="tx1"/>
                </a:solidFill>
              </a:rPr>
              <a:t>How do you squeeze the most out of Copilot</a:t>
            </a:r>
          </a:p>
          <a:p>
            <a:r>
              <a:rPr lang="en-US" sz="1800" dirty="0">
                <a:solidFill>
                  <a:schemeClr val="tx1"/>
                </a:solidFill>
              </a:rPr>
              <a:t>Prompting Lab</a:t>
            </a:r>
          </a:p>
          <a:p>
            <a:r>
              <a:rPr lang="en-US" sz="1800" dirty="0">
                <a:solidFill>
                  <a:schemeClr val="tx1"/>
                </a:solidFill>
              </a:rPr>
              <a:t>Co-Pilot Labs</a:t>
            </a:r>
          </a:p>
        </p:txBody>
      </p:sp>
      <p:sp>
        <p:nvSpPr>
          <p:cNvPr id="4" name="Date Placeholder 3">
            <a:extLst>
              <a:ext uri="{FF2B5EF4-FFF2-40B4-BE49-F238E27FC236}">
                <a16:creationId xmlns:a16="http://schemas.microsoft.com/office/drawing/2014/main" id="{B346CBEA-CFD9-CBE3-6B49-429692AD25D4}"/>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January 16, 2024</a:t>
            </a:fld>
            <a:endParaRPr lang="en-US"/>
          </a:p>
        </p:txBody>
      </p:sp>
      <p:sp>
        <p:nvSpPr>
          <p:cNvPr id="5" name="Footer Placeholder 4">
            <a:extLst>
              <a:ext uri="{FF2B5EF4-FFF2-40B4-BE49-F238E27FC236}">
                <a16:creationId xmlns:a16="http://schemas.microsoft.com/office/drawing/2014/main" id="{77A3949C-C127-55D2-100B-5544320DCC67}"/>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8D4B5F26-8713-4267-9186-183BB809C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2C66DF-2004-4C24-8C07-554E41490D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8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4B52-0537-9D00-CB04-F36EB209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D31C9-2F35-8D12-8890-CEF6389AA885}"/>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F2D4A07E-254E-8B5C-DE88-69CEF2C30B24}"/>
              </a:ext>
            </a:extLst>
          </p:cNvPr>
          <p:cNvSpPr>
            <a:spLocks noGrp="1"/>
          </p:cNvSpPr>
          <p:nvPr>
            <p:ph idx="1"/>
          </p:nvPr>
        </p:nvSpPr>
        <p:spPr>
          <a:xfrm>
            <a:off x="420624" y="1825625"/>
            <a:ext cx="5189344" cy="3973495"/>
          </a:xfrm>
        </p:spPr>
        <p:txBody>
          <a:bodyPr>
            <a:normAutofit/>
          </a:bodyPr>
          <a:lstStyle/>
          <a:p>
            <a:r>
              <a:rPr lang="en-US" dirty="0"/>
              <a:t>Go To: </a:t>
            </a:r>
            <a:r>
              <a:rPr lang="en-US" dirty="0">
                <a:hlinkClick r:id="rId2"/>
              </a:rPr>
              <a:t>https://www.bing.com/images/create</a:t>
            </a:r>
            <a:endParaRPr lang="en-US" dirty="0"/>
          </a:p>
          <a:p>
            <a:r>
              <a:rPr lang="en-US" dirty="0"/>
              <a:t>The Idea is to try your hand at prompting and evolve your design with added specificity to your prompts.</a:t>
            </a:r>
          </a:p>
          <a:p>
            <a:r>
              <a:rPr lang="en-US" dirty="0"/>
              <a:t>My Example:</a:t>
            </a:r>
          </a:p>
          <a:p>
            <a:pPr lvl="1"/>
            <a:r>
              <a:rPr lang="en-US" dirty="0"/>
              <a:t>Prompt: “pencil drawing of a remote island on a sunny day”</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DDA034C1-D9F0-C170-19FE-1DC470016FE6}"/>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6A246FB3-D2B1-6668-4A17-D306D3876C4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F239C7CF-EE74-3D8A-1E17-EDE026AC0F1A}"/>
              </a:ext>
            </a:extLst>
          </p:cNvPr>
          <p:cNvSpPr>
            <a:spLocks noGrp="1"/>
          </p:cNvSpPr>
          <p:nvPr>
            <p:ph type="sldNum" sz="quarter" idx="12"/>
          </p:nvPr>
        </p:nvSpPr>
        <p:spPr/>
        <p:txBody>
          <a:bodyPr/>
          <a:lstStyle/>
          <a:p>
            <a:fld id="{7BE69E03-4804-4553-A1EC-F089884EF50F}" type="slidenum">
              <a:rPr lang="en-US" smtClean="0"/>
              <a:t>20</a:t>
            </a:fld>
            <a:endParaRPr lang="en-US"/>
          </a:p>
        </p:txBody>
      </p:sp>
      <p:pic>
        <p:nvPicPr>
          <p:cNvPr id="8" name="Picture 7">
            <a:extLst>
              <a:ext uri="{FF2B5EF4-FFF2-40B4-BE49-F238E27FC236}">
                <a16:creationId xmlns:a16="http://schemas.microsoft.com/office/drawing/2014/main" id="{0056B1B9-1ED2-6F6F-D2B1-A1F89487C54F}"/>
              </a:ext>
            </a:extLst>
          </p:cNvPr>
          <p:cNvPicPr>
            <a:picLocks noChangeAspect="1"/>
          </p:cNvPicPr>
          <p:nvPr/>
        </p:nvPicPr>
        <p:blipFill>
          <a:blip r:embed="rId3"/>
          <a:stretch>
            <a:fillRect/>
          </a:stretch>
        </p:blipFill>
        <p:spPr>
          <a:xfrm>
            <a:off x="6096000" y="1524988"/>
            <a:ext cx="4703847" cy="4381224"/>
          </a:xfrm>
          <a:prstGeom prst="rect">
            <a:avLst/>
          </a:prstGeom>
        </p:spPr>
      </p:pic>
    </p:spTree>
    <p:extLst>
      <p:ext uri="{BB962C8B-B14F-4D97-AF65-F5344CB8AC3E}">
        <p14:creationId xmlns:p14="http://schemas.microsoft.com/office/powerpoint/2010/main" val="3395753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8FDC-D15F-3B6C-FDA6-DA9F710B2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DBC9-F59E-419E-02AF-84AFEC0B8C4C}"/>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122C8234-A984-4D04-9E34-D8439BF64BE4}"/>
              </a:ext>
            </a:extLst>
          </p:cNvPr>
          <p:cNvSpPr>
            <a:spLocks noGrp="1"/>
          </p:cNvSpPr>
          <p:nvPr>
            <p:ph idx="1"/>
          </p:nvPr>
        </p:nvSpPr>
        <p:spPr>
          <a:xfrm>
            <a:off x="420624" y="1825625"/>
            <a:ext cx="5189344" cy="3973495"/>
          </a:xfrm>
        </p:spPr>
        <p:txBody>
          <a:bodyPr>
            <a:normAutofit/>
          </a:bodyPr>
          <a:lstStyle/>
          <a:p>
            <a:r>
              <a:rPr lang="en-US" dirty="0"/>
              <a:t>Now, evolve your drawing:</a:t>
            </a:r>
          </a:p>
          <a:p>
            <a:pPr lvl="1"/>
            <a:r>
              <a:rPr lang="en-US" dirty="0"/>
              <a:t>Prompt: pencil drawing of a remote island on a sunny day with sharks swimming around the island</a:t>
            </a:r>
          </a:p>
          <a:p>
            <a:pPr lvl="1"/>
            <a:endParaRPr lang="en-US" dirty="0"/>
          </a:p>
          <a:p>
            <a:pPr lvl="1"/>
            <a:r>
              <a:rPr lang="en-US" dirty="0"/>
              <a:t>Notice the Hallucination… (Do sharks Fly? )</a:t>
            </a:r>
          </a:p>
          <a:p>
            <a:pPr lvl="1"/>
            <a:endParaRPr lang="en-US" dirty="0"/>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E2580B5A-18BA-512B-C91B-CA181425CDA5}"/>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23845905-8C50-F7F8-DAB9-FC270C0E0337}"/>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218C4BA5-9F67-0C90-38AE-C19731D6B79F}"/>
              </a:ext>
            </a:extLst>
          </p:cNvPr>
          <p:cNvSpPr>
            <a:spLocks noGrp="1"/>
          </p:cNvSpPr>
          <p:nvPr>
            <p:ph type="sldNum" sz="quarter" idx="12"/>
          </p:nvPr>
        </p:nvSpPr>
        <p:spPr/>
        <p:txBody>
          <a:bodyPr/>
          <a:lstStyle/>
          <a:p>
            <a:fld id="{7BE69E03-4804-4553-A1EC-F089884EF50F}" type="slidenum">
              <a:rPr lang="en-US" smtClean="0"/>
              <a:t>21</a:t>
            </a:fld>
            <a:endParaRPr lang="en-US"/>
          </a:p>
        </p:txBody>
      </p:sp>
      <p:pic>
        <p:nvPicPr>
          <p:cNvPr id="9" name="Picture 8">
            <a:extLst>
              <a:ext uri="{FF2B5EF4-FFF2-40B4-BE49-F238E27FC236}">
                <a16:creationId xmlns:a16="http://schemas.microsoft.com/office/drawing/2014/main" id="{AF81E6F4-AE82-CD45-277C-2AD11E48F43E}"/>
              </a:ext>
            </a:extLst>
          </p:cNvPr>
          <p:cNvPicPr>
            <a:picLocks noChangeAspect="1"/>
          </p:cNvPicPr>
          <p:nvPr/>
        </p:nvPicPr>
        <p:blipFill>
          <a:blip r:embed="rId2"/>
          <a:stretch>
            <a:fillRect/>
          </a:stretch>
        </p:blipFill>
        <p:spPr>
          <a:xfrm>
            <a:off x="6326002" y="1514091"/>
            <a:ext cx="4637654" cy="4596561"/>
          </a:xfrm>
          <a:prstGeom prst="rect">
            <a:avLst/>
          </a:prstGeom>
        </p:spPr>
      </p:pic>
      <p:cxnSp>
        <p:nvCxnSpPr>
          <p:cNvPr id="11" name="Straight Arrow Connector 10">
            <a:extLst>
              <a:ext uri="{FF2B5EF4-FFF2-40B4-BE49-F238E27FC236}">
                <a16:creationId xmlns:a16="http://schemas.microsoft.com/office/drawing/2014/main" id="{79930886-7F9C-3355-EC50-D24F11C8FA07}"/>
              </a:ext>
            </a:extLst>
          </p:cNvPr>
          <p:cNvCxnSpPr>
            <a:stCxn id="2" idx="3"/>
          </p:cNvCxnSpPr>
          <p:nvPr/>
        </p:nvCxnSpPr>
        <p:spPr>
          <a:xfrm flipH="1">
            <a:off x="10171611" y="1027907"/>
            <a:ext cx="764613" cy="13756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0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5FEF-8BCB-5114-7E67-98DF9192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2F1F3-EDBF-6C71-DEAD-65BDB0348BBA}"/>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A4971CF8-C3E4-98D4-208D-C12D941B98A2}"/>
              </a:ext>
            </a:extLst>
          </p:cNvPr>
          <p:cNvSpPr>
            <a:spLocks noGrp="1"/>
          </p:cNvSpPr>
          <p:nvPr>
            <p:ph idx="1"/>
          </p:nvPr>
        </p:nvSpPr>
        <p:spPr>
          <a:xfrm>
            <a:off x="420624" y="1825625"/>
            <a:ext cx="5189344" cy="3973495"/>
          </a:xfrm>
        </p:spPr>
        <p:txBody>
          <a:bodyPr>
            <a:normAutofit/>
          </a:bodyPr>
          <a:lstStyle/>
          <a:p>
            <a:r>
              <a:rPr lang="en-US" dirty="0"/>
              <a:t>Further evolve your drawing:</a:t>
            </a:r>
          </a:p>
          <a:p>
            <a:pPr lvl="1"/>
            <a:r>
              <a:rPr lang="en-US" dirty="0"/>
              <a:t>Pretend you are Escher.  pencil drawing of a remote island on a sunny day with sharks swimming around the island in the water </a:t>
            </a:r>
          </a:p>
          <a:p>
            <a:pPr lvl="1"/>
            <a:endParaRPr lang="en-US" dirty="0"/>
          </a:p>
          <a:p>
            <a:pPr lvl="1"/>
            <a:r>
              <a:rPr lang="en-US" dirty="0"/>
              <a:t>I did not get recursion, but I did get reflection – pretty cool</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9688DDDC-E1A7-9922-186C-E55DA77E18E6}"/>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10415AC0-150E-BFF5-94DA-36D81187835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0A8A6F6-EC26-4BC3-4EE4-B9AACCF4F3A5}"/>
              </a:ext>
            </a:extLst>
          </p:cNvPr>
          <p:cNvSpPr>
            <a:spLocks noGrp="1"/>
          </p:cNvSpPr>
          <p:nvPr>
            <p:ph type="sldNum" sz="quarter" idx="12"/>
          </p:nvPr>
        </p:nvSpPr>
        <p:spPr/>
        <p:txBody>
          <a:bodyPr/>
          <a:lstStyle/>
          <a:p>
            <a:fld id="{7BE69E03-4804-4553-A1EC-F089884EF50F}" type="slidenum">
              <a:rPr lang="en-US" smtClean="0"/>
              <a:t>22</a:t>
            </a:fld>
            <a:endParaRPr lang="en-US"/>
          </a:p>
        </p:txBody>
      </p:sp>
      <p:pic>
        <p:nvPicPr>
          <p:cNvPr id="8" name="Picture 7">
            <a:extLst>
              <a:ext uri="{FF2B5EF4-FFF2-40B4-BE49-F238E27FC236}">
                <a16:creationId xmlns:a16="http://schemas.microsoft.com/office/drawing/2014/main" id="{321B5B38-7423-483B-F5CD-1743CFC3C7D6}"/>
              </a:ext>
            </a:extLst>
          </p:cNvPr>
          <p:cNvPicPr>
            <a:picLocks noChangeAspect="1"/>
          </p:cNvPicPr>
          <p:nvPr/>
        </p:nvPicPr>
        <p:blipFill>
          <a:blip r:embed="rId2"/>
          <a:stretch>
            <a:fillRect/>
          </a:stretch>
        </p:blipFill>
        <p:spPr>
          <a:xfrm>
            <a:off x="6344938" y="1573401"/>
            <a:ext cx="4591286" cy="4337273"/>
          </a:xfrm>
          <a:prstGeom prst="rect">
            <a:avLst/>
          </a:prstGeom>
        </p:spPr>
      </p:pic>
    </p:spTree>
    <p:extLst>
      <p:ext uri="{BB962C8B-B14F-4D97-AF65-F5344CB8AC3E}">
        <p14:creationId xmlns:p14="http://schemas.microsoft.com/office/powerpoint/2010/main" val="3652758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6354-55A1-8ED5-8B64-8FA2B262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03D4D-D8A0-A469-1599-5BEF11BFF658}"/>
              </a:ext>
            </a:extLst>
          </p:cNvPr>
          <p:cNvSpPr>
            <a:spLocks noGrp="1"/>
          </p:cNvSpPr>
          <p:nvPr>
            <p:ph type="title"/>
          </p:nvPr>
        </p:nvSpPr>
        <p:spPr/>
        <p:txBody>
          <a:bodyPr/>
          <a:lstStyle/>
          <a:p>
            <a:r>
              <a:rPr lang="en-US" dirty="0"/>
              <a:t>Prompting Exercise – Conclusions</a:t>
            </a:r>
          </a:p>
        </p:txBody>
      </p:sp>
      <p:sp>
        <p:nvSpPr>
          <p:cNvPr id="3" name="Content Placeholder 2">
            <a:extLst>
              <a:ext uri="{FF2B5EF4-FFF2-40B4-BE49-F238E27FC236}">
                <a16:creationId xmlns:a16="http://schemas.microsoft.com/office/drawing/2014/main" id="{027A7A4B-0F70-4AA4-4893-1A7106D7961D}"/>
              </a:ext>
            </a:extLst>
          </p:cNvPr>
          <p:cNvSpPr>
            <a:spLocks noGrp="1"/>
          </p:cNvSpPr>
          <p:nvPr>
            <p:ph idx="1"/>
          </p:nvPr>
        </p:nvSpPr>
        <p:spPr>
          <a:xfrm>
            <a:off x="420624" y="1825625"/>
            <a:ext cx="5189344" cy="3973495"/>
          </a:xfrm>
        </p:spPr>
        <p:txBody>
          <a:bodyPr>
            <a:normAutofit/>
          </a:bodyPr>
          <a:lstStyle/>
          <a:p>
            <a:pPr lvl="1"/>
            <a:r>
              <a:rPr lang="en-US" dirty="0"/>
              <a:t>What can we conclude from this exercise?</a:t>
            </a:r>
          </a:p>
          <a:p>
            <a:pPr lvl="1"/>
            <a:r>
              <a:rPr lang="en-US" dirty="0"/>
              <a:t>How did prompting change your images?</a:t>
            </a:r>
          </a:p>
          <a:p>
            <a:pPr lvl="1"/>
            <a:r>
              <a:rPr lang="en-US" dirty="0"/>
              <a:t>How do you think this will work with code generation?</a:t>
            </a:r>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AB27B3F8-1D9E-AAD7-E98A-A3E7516F160D}"/>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24645AE3-896C-D5A5-6A24-EED8C3EE7ABD}"/>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1428093-5C9D-32C5-68A2-43D315081AEA}"/>
              </a:ext>
            </a:extLst>
          </p:cNvPr>
          <p:cNvSpPr>
            <a:spLocks noGrp="1"/>
          </p:cNvSpPr>
          <p:nvPr>
            <p:ph type="sldNum" sz="quarter" idx="12"/>
          </p:nvPr>
        </p:nvSpPr>
        <p:spPr/>
        <p:txBody>
          <a:bodyPr/>
          <a:lstStyle/>
          <a:p>
            <a:fld id="{7BE69E03-4804-4553-A1EC-F089884EF50F}" type="slidenum">
              <a:rPr lang="en-US" smtClean="0"/>
              <a:t>23</a:t>
            </a:fld>
            <a:endParaRPr lang="en-US"/>
          </a:p>
        </p:txBody>
      </p:sp>
      <p:pic>
        <p:nvPicPr>
          <p:cNvPr id="11" name="Picture 10">
            <a:extLst>
              <a:ext uri="{FF2B5EF4-FFF2-40B4-BE49-F238E27FC236}">
                <a16:creationId xmlns:a16="http://schemas.microsoft.com/office/drawing/2014/main" id="{6E084E5F-D717-5372-D14B-EA1B46126C4F}"/>
              </a:ext>
            </a:extLst>
          </p:cNvPr>
          <p:cNvPicPr>
            <a:picLocks noChangeAspect="1"/>
          </p:cNvPicPr>
          <p:nvPr/>
        </p:nvPicPr>
        <p:blipFill>
          <a:blip r:embed="rId2"/>
          <a:stretch>
            <a:fillRect/>
          </a:stretch>
        </p:blipFill>
        <p:spPr>
          <a:xfrm>
            <a:off x="7372865" y="1715268"/>
            <a:ext cx="2866980" cy="2874322"/>
          </a:xfrm>
          <a:prstGeom prst="rect">
            <a:avLst/>
          </a:prstGeom>
        </p:spPr>
      </p:pic>
      <p:sp>
        <p:nvSpPr>
          <p:cNvPr id="13" name="Content Placeholder 2">
            <a:extLst>
              <a:ext uri="{FF2B5EF4-FFF2-40B4-BE49-F238E27FC236}">
                <a16:creationId xmlns:a16="http://schemas.microsoft.com/office/drawing/2014/main" id="{16D4768E-0D36-4415-B1A1-E11F17A67A16}"/>
              </a:ext>
            </a:extLst>
          </p:cNvPr>
          <p:cNvSpPr txBox="1">
            <a:spLocks/>
          </p:cNvSpPr>
          <p:nvPr/>
        </p:nvSpPr>
        <p:spPr>
          <a:xfrm>
            <a:off x="6894162" y="4709881"/>
            <a:ext cx="3946902" cy="7842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dirty="0"/>
              <a:t>pretend you are Escher.  watercolor of a remote island on a sunny day with sharks swimming around the island in the water </a:t>
            </a:r>
          </a:p>
          <a:p>
            <a:endParaRPr lang="en-US" i="1" dirty="0">
              <a:solidFill>
                <a:srgbClr val="242424"/>
              </a:solidFill>
              <a:latin typeface="source-serif-pro"/>
            </a:endParaRPr>
          </a:p>
          <a:p>
            <a:endParaRPr lang="en-US" i="1" dirty="0">
              <a:solidFill>
                <a:srgbClr val="242424"/>
              </a:solidFill>
              <a:latin typeface="source-serif-pro"/>
            </a:endParaRPr>
          </a:p>
        </p:txBody>
      </p:sp>
    </p:spTree>
    <p:extLst>
      <p:ext uri="{BB962C8B-B14F-4D97-AF65-F5344CB8AC3E}">
        <p14:creationId xmlns:p14="http://schemas.microsoft.com/office/powerpoint/2010/main" val="3732961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54C171-1512-7621-2007-17A259C1E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EB5FC25-9FEB-8611-D950-676A5EF1E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EE94EA2-D83D-8C8E-12DC-D0D6EE309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18ECA1D-3EDF-1942-778E-CFE446BE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3</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b="1" dirty="0">
                <a:solidFill>
                  <a:schemeClr val="tx1"/>
                </a:solidFill>
              </a:rPr>
              <a:t>January 17 - Day</a:t>
            </a:r>
            <a:r>
              <a:rPr lang="en-US" sz="2800" dirty="0">
                <a:solidFill>
                  <a:schemeClr val="tx1"/>
                </a:solidFill>
              </a:rPr>
              <a:t> 1</a:t>
            </a:r>
          </a:p>
          <a:p>
            <a:pPr marL="0" indent="0">
              <a:buNone/>
            </a:pPr>
            <a:r>
              <a:rPr lang="en-US" sz="2800" dirty="0">
                <a:solidFill>
                  <a:schemeClr val="tx1"/>
                </a:solidFill>
              </a:rPr>
              <a:t>(First Half of Day)</a:t>
            </a:r>
          </a:p>
          <a:p>
            <a:pPr marL="0" indent="0">
              <a:buNone/>
            </a:pPr>
            <a:r>
              <a:rPr lang="en-US" sz="1800" dirty="0">
                <a:solidFill>
                  <a:schemeClr val="tx1"/>
                </a:solidFill>
              </a:rPr>
              <a:t>8:00 - 8:30 - Breakfast </a:t>
            </a:r>
          </a:p>
          <a:p>
            <a:pPr marL="0" indent="0">
              <a:buNone/>
            </a:pPr>
            <a:r>
              <a:rPr lang="en-US" sz="1800" dirty="0">
                <a:solidFill>
                  <a:schemeClr val="tx1"/>
                </a:solidFill>
              </a:rPr>
              <a:t>8:30 - 8:45 - Agenda Overview</a:t>
            </a:r>
          </a:p>
          <a:p>
            <a:pPr marL="0" indent="0">
              <a:buNone/>
            </a:pPr>
            <a:r>
              <a:rPr lang="en-US" sz="1800" dirty="0">
                <a:solidFill>
                  <a:schemeClr val="tx1"/>
                </a:solidFill>
              </a:rPr>
              <a:t>8:45 - 9:30 - Copilot </a:t>
            </a:r>
            <a:r>
              <a:rPr lang="en-US" sz="1800" dirty="0" err="1">
                <a:solidFill>
                  <a:schemeClr val="tx1"/>
                </a:solidFill>
              </a:rPr>
              <a:t>Preso</a:t>
            </a:r>
            <a:r>
              <a:rPr lang="en-US" sz="1800" dirty="0">
                <a:solidFill>
                  <a:schemeClr val="tx1"/>
                </a:solidFill>
              </a:rPr>
              <a:t>, Prompting and DALL-E Prompting Exercise</a:t>
            </a:r>
          </a:p>
          <a:p>
            <a:pPr marL="0" indent="0">
              <a:buNone/>
            </a:pPr>
            <a:r>
              <a:rPr lang="en-US" sz="1800" dirty="0">
                <a:solidFill>
                  <a:schemeClr val="tx1"/>
                </a:solidFill>
              </a:rPr>
              <a:t>9:30 - 10:15 – Lab 1 - VSC/</a:t>
            </a:r>
            <a:r>
              <a:rPr lang="en-US" sz="1800" dirty="0" err="1">
                <a:solidFill>
                  <a:schemeClr val="tx1"/>
                </a:solidFill>
              </a:rPr>
              <a:t>CodeSpaces</a:t>
            </a:r>
            <a:r>
              <a:rPr lang="en-US" sz="1800" dirty="0">
                <a:solidFill>
                  <a:schemeClr val="tx1"/>
                </a:solidFill>
              </a:rPr>
              <a:t> Lab</a:t>
            </a:r>
          </a:p>
          <a:p>
            <a:pPr marL="0" indent="0">
              <a:buNone/>
            </a:pPr>
            <a:r>
              <a:rPr lang="en-US" sz="1800" dirty="0">
                <a:solidFill>
                  <a:schemeClr val="tx1"/>
                </a:solidFill>
              </a:rPr>
              <a:t>10:15 - 10:30 - Break </a:t>
            </a:r>
          </a:p>
          <a:p>
            <a:pPr marL="0" indent="0">
              <a:buNone/>
            </a:pPr>
            <a:r>
              <a:rPr lang="en-US" sz="1800" dirty="0">
                <a:solidFill>
                  <a:schemeClr val="tx1"/>
                </a:solidFill>
              </a:rPr>
              <a:t>10:30 - 12:00 -  Lab 2a/2b - </a:t>
            </a:r>
            <a:r>
              <a:rPr lang="en-US" sz="1800" dirty="0" err="1">
                <a:solidFill>
                  <a:schemeClr val="tx1"/>
                </a:solidFill>
              </a:rPr>
              <a:t>DotNet</a:t>
            </a:r>
            <a:r>
              <a:rPr lang="en-US" sz="1800" dirty="0">
                <a:solidFill>
                  <a:schemeClr val="tx1"/>
                </a:solidFill>
              </a:rPr>
              <a:t> /Angular Lab </a:t>
            </a:r>
          </a:p>
          <a:p>
            <a:pPr marL="0" indent="0">
              <a:buNone/>
            </a:pPr>
            <a:r>
              <a:rPr lang="en-US" sz="1800" dirty="0">
                <a:solidFill>
                  <a:schemeClr val="tx1"/>
                </a:solidFill>
              </a:rPr>
              <a:t>(Option to work with Lab 2b-Angular, Lab 2c-Express, or Lab 2d-Blazor) – Pick one</a:t>
            </a:r>
          </a:p>
          <a:p>
            <a:pPr marL="0" indent="0">
              <a:buNone/>
            </a:pPr>
            <a:r>
              <a:rPr lang="en-US" sz="1800" dirty="0">
                <a:solidFill>
                  <a:schemeClr val="tx1"/>
                </a:solidFill>
              </a:rPr>
              <a:t>11:30 - Working lunch during Breakout Labs</a:t>
            </a:r>
          </a:p>
          <a:p>
            <a:pPr marL="0" indent="0">
              <a:buNone/>
            </a:pPr>
            <a:r>
              <a:rPr lang="en-US" sz="1800" dirty="0">
                <a:solidFill>
                  <a:schemeClr val="tx1"/>
                </a:solidFill>
              </a:rPr>
              <a:t>12:00 - 12:30 - Break</a:t>
            </a:r>
          </a:p>
          <a:p>
            <a:pPr marL="0" indent="0">
              <a:buNone/>
            </a:pPr>
            <a:endParaRPr lang="en-US" sz="1800" dirty="0">
              <a:solidFill>
                <a:schemeClr val="tx1"/>
              </a:solidFill>
            </a:endParaRP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January 16,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B2C5E585-57D4-2865-6BAD-3DEBBB2D64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2CC5F-9B97-7868-CCD8-E93437E63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2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4</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dirty="0">
                <a:solidFill>
                  <a:schemeClr val="tx1"/>
                </a:solidFill>
              </a:rPr>
              <a:t>January 17 - Day 1</a:t>
            </a:r>
          </a:p>
          <a:p>
            <a:pPr marL="0" indent="0">
              <a:buNone/>
            </a:pPr>
            <a:r>
              <a:rPr lang="en-US" sz="2800" dirty="0">
                <a:solidFill>
                  <a:schemeClr val="tx1"/>
                </a:solidFill>
              </a:rPr>
              <a:t>(Second Half of Day)</a:t>
            </a:r>
          </a:p>
          <a:p>
            <a:pPr marL="0" indent="0">
              <a:buNone/>
            </a:pPr>
            <a:r>
              <a:rPr lang="en-US" sz="1800" dirty="0">
                <a:solidFill>
                  <a:schemeClr val="tx1"/>
                </a:solidFill>
              </a:rPr>
              <a:t>12:30 - 1:30 Lab 3 - Postman/Newman API testing of DOTNET and </a:t>
            </a:r>
          </a:p>
          <a:p>
            <a:pPr marL="0" indent="0">
              <a:buNone/>
            </a:pPr>
            <a:r>
              <a:rPr lang="en-US" sz="1800" dirty="0">
                <a:solidFill>
                  <a:schemeClr val="tx1"/>
                </a:solidFill>
              </a:rPr>
              <a:t>                     Lab 4- API Design First (</a:t>
            </a:r>
            <a:r>
              <a:rPr lang="en-US" sz="1600" dirty="0">
                <a:solidFill>
                  <a:schemeClr val="tx1"/>
                </a:solidFill>
              </a:rPr>
              <a:t>Open API/Swagger Lab) </a:t>
            </a:r>
          </a:p>
          <a:p>
            <a:pPr marL="0" indent="0">
              <a:buNone/>
            </a:pPr>
            <a:r>
              <a:rPr lang="en-US" sz="1800" dirty="0">
                <a:solidFill>
                  <a:schemeClr val="tx1"/>
                </a:solidFill>
              </a:rPr>
              <a:t>1:30 - 3:30 Labs					</a:t>
            </a:r>
          </a:p>
          <a:p>
            <a:pPr marL="0" indent="0">
              <a:buNone/>
            </a:pPr>
            <a:r>
              <a:rPr lang="en-US" sz="1800" dirty="0">
                <a:solidFill>
                  <a:schemeClr val="tx1"/>
                </a:solidFill>
              </a:rPr>
              <a:t>	-Unit Testing – Lab 5a - Jasmine (JS), Lab 5b - </a:t>
            </a:r>
            <a:r>
              <a:rPr lang="en-US" sz="1800" dirty="0" err="1">
                <a:solidFill>
                  <a:schemeClr val="tx1"/>
                </a:solidFill>
              </a:rPr>
              <a:t>XUnit</a:t>
            </a:r>
            <a:r>
              <a:rPr lang="en-US" sz="1800" dirty="0">
                <a:solidFill>
                  <a:schemeClr val="tx1"/>
                </a:solidFill>
              </a:rPr>
              <a:t>			</a:t>
            </a:r>
            <a:endParaRPr lang="en-US" sz="1800" i="1" dirty="0">
              <a:solidFill>
                <a:schemeClr val="tx1"/>
              </a:solidFill>
            </a:endParaRPr>
          </a:p>
          <a:p>
            <a:pPr marL="0" indent="0">
              <a:buNone/>
            </a:pPr>
            <a:r>
              <a:rPr lang="en-US" sz="1800" dirty="0">
                <a:solidFill>
                  <a:schemeClr val="tx1"/>
                </a:solidFill>
              </a:rPr>
              <a:t>	- Lab 6 - Dot Net  Azure Cognitive Services Lab (C#)  </a:t>
            </a:r>
          </a:p>
          <a:p>
            <a:pPr marL="0" indent="0">
              <a:buNone/>
            </a:pPr>
            <a:r>
              <a:rPr lang="en-US" sz="1800" dirty="0">
                <a:solidFill>
                  <a:schemeClr val="tx1"/>
                </a:solidFill>
              </a:rPr>
              <a:t>	- Lab 7 - ARM and PowerShell with VSC  	</a:t>
            </a:r>
          </a:p>
          <a:p>
            <a:pPr marL="0" indent="0">
              <a:buNone/>
            </a:pPr>
            <a:r>
              <a:rPr lang="en-US" sz="1800" dirty="0">
                <a:solidFill>
                  <a:schemeClr val="tx1"/>
                </a:solidFill>
              </a:rPr>
              <a:t>	- Lab 8 - Python ML Lab</a:t>
            </a:r>
          </a:p>
          <a:p>
            <a:pPr marL="0" indent="0">
              <a:buNone/>
            </a:pPr>
            <a:r>
              <a:rPr lang="en-US" sz="1800" dirty="0">
                <a:solidFill>
                  <a:schemeClr val="tx1"/>
                </a:solidFill>
              </a:rPr>
              <a:t>1:30- Snacks provided</a:t>
            </a:r>
          </a:p>
          <a:p>
            <a:pPr marL="0" indent="0">
              <a:buNone/>
            </a:pPr>
            <a:r>
              <a:rPr lang="en-US" sz="1800" dirty="0">
                <a:solidFill>
                  <a:schemeClr val="tx1"/>
                </a:solidFill>
              </a:rPr>
              <a:t>3:30-4:00 Questions and Feedback</a:t>
            </a: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January 16,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spTree>
    <p:extLst>
      <p:ext uri="{BB962C8B-B14F-4D97-AF65-F5344CB8AC3E}">
        <p14:creationId xmlns:p14="http://schemas.microsoft.com/office/powerpoint/2010/main" val="3566516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7CA2C7-273D-EC31-F46A-59AB77349F2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5BDEA4-D8C1-BFED-11EB-180A3F0E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EC43F33-57B7-FCCF-2CC6-2E04C6B6F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DE0EEE43-EE95-6972-6774-A3D82008F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0032F1BF-C026-1991-D8A5-2EE2F4C98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F82D51C-E1B7-19AD-2297-ACFBF882B227}"/>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5</a:t>
            </a:fld>
            <a:endParaRPr lang="en-US"/>
          </a:p>
        </p:txBody>
      </p:sp>
      <p:pic>
        <p:nvPicPr>
          <p:cNvPr id="9" name="Picture 8">
            <a:extLst>
              <a:ext uri="{FF2B5EF4-FFF2-40B4-BE49-F238E27FC236}">
                <a16:creationId xmlns:a16="http://schemas.microsoft.com/office/drawing/2014/main" id="{00561D55-B4CB-0342-EC33-76AD9C1CCC7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BB6ED3A3-D7EF-043D-DA0C-A71DC10479A8}"/>
              </a:ext>
            </a:extLst>
          </p:cNvPr>
          <p:cNvSpPr>
            <a:spLocks noGrp="1"/>
          </p:cNvSpPr>
          <p:nvPr>
            <p:ph idx="1"/>
          </p:nvPr>
        </p:nvSpPr>
        <p:spPr>
          <a:xfrm>
            <a:off x="2791324" y="1027611"/>
            <a:ext cx="9400676" cy="4990011"/>
          </a:xfrm>
        </p:spPr>
        <p:txBody>
          <a:bodyPr anchor="t">
            <a:normAutofit/>
          </a:bodyPr>
          <a:lstStyle/>
          <a:p>
            <a:pPr marL="0" indent="0">
              <a:buNone/>
            </a:pPr>
            <a:r>
              <a:rPr lang="en-US" sz="2800" b="1" dirty="0">
                <a:solidFill>
                  <a:schemeClr val="tx1"/>
                </a:solidFill>
              </a:rPr>
              <a:t>January 18 - Day 2</a:t>
            </a:r>
          </a:p>
          <a:p>
            <a:pPr marL="0" indent="0">
              <a:buNone/>
            </a:pPr>
            <a:r>
              <a:rPr lang="en-US" sz="1800" dirty="0">
                <a:solidFill>
                  <a:schemeClr val="tx1"/>
                </a:solidFill>
              </a:rPr>
              <a:t>8:00 - 8:30 - Breakfast</a:t>
            </a:r>
          </a:p>
          <a:p>
            <a:pPr marL="0" indent="0">
              <a:buNone/>
            </a:pPr>
            <a:r>
              <a:rPr lang="en-US" sz="1800" dirty="0">
                <a:solidFill>
                  <a:schemeClr val="tx1"/>
                </a:solidFill>
              </a:rPr>
              <a:t>8:30 - 2:00 - Working sessions with Optimal Blue applications / end user stories</a:t>
            </a:r>
          </a:p>
          <a:p>
            <a:pPr marL="0" indent="0">
              <a:buNone/>
            </a:pPr>
            <a:r>
              <a:rPr lang="en-US" sz="1800" dirty="0">
                <a:solidFill>
                  <a:schemeClr val="tx1"/>
                </a:solidFill>
              </a:rPr>
              <a:t>1:30 - Working lunch</a:t>
            </a:r>
          </a:p>
        </p:txBody>
      </p:sp>
      <p:sp>
        <p:nvSpPr>
          <p:cNvPr id="4" name="Date Placeholder 3">
            <a:extLst>
              <a:ext uri="{FF2B5EF4-FFF2-40B4-BE49-F238E27FC236}">
                <a16:creationId xmlns:a16="http://schemas.microsoft.com/office/drawing/2014/main" id="{A4EF0049-640F-4CC0-1F86-9FF0A59053B5}"/>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Tuesday, January 16, 2024</a:t>
            </a:fld>
            <a:endParaRPr lang="en-US"/>
          </a:p>
        </p:txBody>
      </p:sp>
      <p:sp>
        <p:nvSpPr>
          <p:cNvPr id="5" name="Footer Placeholder 4">
            <a:extLst>
              <a:ext uri="{FF2B5EF4-FFF2-40B4-BE49-F238E27FC236}">
                <a16:creationId xmlns:a16="http://schemas.microsoft.com/office/drawing/2014/main" id="{628B387E-6148-BBA2-490B-6860234D3BDE}"/>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2E266DF4-A2B0-884B-BF86-92A9769E64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F23DDF-9D47-08AC-1653-3E9BCAED6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609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51B2E-4F74-C78D-3147-F65178CF4B72}"/>
              </a:ext>
            </a:extLst>
          </p:cNvPr>
          <p:cNvSpPr>
            <a:spLocks noGrp="1"/>
          </p:cNvSpPr>
          <p:nvPr>
            <p:ph idx="1"/>
          </p:nvPr>
        </p:nvSpPr>
        <p:spPr>
          <a:xfrm>
            <a:off x="667759" y="2156426"/>
            <a:ext cx="10515600" cy="4206383"/>
          </a:xfrm>
        </p:spPr>
        <p:txBody>
          <a:bodyPr/>
          <a:lstStyle/>
          <a:p>
            <a:r>
              <a:rPr lang="en-US" dirty="0"/>
              <a:t>Prompts by John Dohoney</a:t>
            </a:r>
          </a:p>
          <a:p>
            <a:r>
              <a:rPr lang="en-US" dirty="0"/>
              <a:t>Image Creation by DALL-E</a:t>
            </a:r>
          </a:p>
          <a:p>
            <a:pPr lvl="1"/>
            <a:r>
              <a:rPr lang="en-US" dirty="0">
                <a:hlinkClick r:id="rId3"/>
              </a:rPr>
              <a:t>https://www.bing.com/images/create</a:t>
            </a:r>
            <a:endParaRPr lang="en-US" dirty="0"/>
          </a:p>
          <a:p>
            <a:r>
              <a:rPr lang="en-US" dirty="0"/>
              <a:t> </a:t>
            </a:r>
          </a:p>
          <a:p>
            <a:pPr lvl="1"/>
            <a:endParaRPr lang="en-US" dirty="0"/>
          </a:p>
        </p:txBody>
      </p:sp>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6</a:t>
            </a:fld>
            <a:endParaRPr lang="en-US"/>
          </a:p>
        </p:txBody>
      </p:sp>
      <p:pic>
        <p:nvPicPr>
          <p:cNvPr id="10" name="Picture 9">
            <a:extLst>
              <a:ext uri="{FF2B5EF4-FFF2-40B4-BE49-F238E27FC236}">
                <a16:creationId xmlns:a16="http://schemas.microsoft.com/office/drawing/2014/main" id="{A7F04F39-39D2-497B-B789-1FA40EEC27BE}"/>
              </a:ext>
            </a:extLst>
          </p:cNvPr>
          <p:cNvPicPr>
            <a:picLocks noChangeAspect="1"/>
          </p:cNvPicPr>
          <p:nvPr/>
        </p:nvPicPr>
        <p:blipFill>
          <a:blip r:embed="rId4"/>
          <a:stretch>
            <a:fillRect/>
          </a:stretch>
        </p:blipFill>
        <p:spPr>
          <a:xfrm>
            <a:off x="141351" y="92676"/>
            <a:ext cx="2228850" cy="2063750"/>
          </a:xfrm>
          <a:prstGeom prst="rect">
            <a:avLst/>
          </a:prstGeom>
        </p:spPr>
      </p:pic>
    </p:spTree>
    <p:extLst>
      <p:ext uri="{BB962C8B-B14F-4D97-AF65-F5344CB8AC3E}">
        <p14:creationId xmlns:p14="http://schemas.microsoft.com/office/powerpoint/2010/main" val="2386791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Tuesday, January 16,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7</a:t>
            </a:fld>
            <a:endParaRPr lang="en-US"/>
          </a:p>
        </p:txBody>
      </p:sp>
      <p:sp>
        <p:nvSpPr>
          <p:cNvPr id="9" name="Text Placeholder 1">
            <a:extLst>
              <a:ext uri="{FF2B5EF4-FFF2-40B4-BE49-F238E27FC236}">
                <a16:creationId xmlns:a16="http://schemas.microsoft.com/office/drawing/2014/main" id="{9BCB8901-2296-B356-2A97-23F2CA424134}"/>
              </a:ext>
            </a:extLst>
          </p:cNvPr>
          <p:cNvSpPr txBox="1">
            <a:spLocks/>
          </p:cNvSpPr>
          <p:nvPr/>
        </p:nvSpPr>
        <p:spPr>
          <a:xfrm>
            <a:off x="1531702" y="3429000"/>
            <a:ext cx="10946045" cy="1192634"/>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b="1" i="1" dirty="0" err="1">
                <a:gradFill flip="none" rotWithShape="1">
                  <a:gsLst>
                    <a:gs pos="0">
                      <a:schemeClr val="accent2"/>
                    </a:gs>
                    <a:gs pos="100000">
                      <a:srgbClr val="371E67"/>
                    </a:gs>
                  </a:gsLst>
                  <a:lin ang="0" scaled="1"/>
                  <a:tileRect/>
                </a:gradFill>
                <a:latin typeface="Raleway" pitchFamily="2" charset="0"/>
              </a:rPr>
              <a:t>co·pi</a:t>
            </a:r>
            <a:r>
              <a:rPr lang="en-US" sz="5000" b="1" dirty="0" err="1">
                <a:gradFill flip="none" rotWithShape="1">
                  <a:gsLst>
                    <a:gs pos="0">
                      <a:schemeClr val="accent2"/>
                    </a:gs>
                    <a:gs pos="100000">
                      <a:srgbClr val="371E67"/>
                    </a:gs>
                  </a:gsLst>
                  <a:lin ang="0" scaled="1"/>
                  <a:tileRect/>
                </a:gradFill>
                <a:latin typeface="Raleway" pitchFamily="2" charset="0"/>
              </a:rPr>
              <a:t>·</a:t>
            </a:r>
            <a:r>
              <a:rPr lang="en-US" sz="5000" b="1" i="1" dirty="0" err="1">
                <a:gradFill flip="none" rotWithShape="1">
                  <a:gsLst>
                    <a:gs pos="0">
                      <a:schemeClr val="accent2"/>
                    </a:gs>
                    <a:gs pos="100000">
                      <a:srgbClr val="371E67"/>
                    </a:gs>
                  </a:gsLst>
                  <a:lin ang="0" scaled="1"/>
                  <a:tileRect/>
                </a:gradFill>
                <a:latin typeface="Raleway" pitchFamily="2" charset="0"/>
              </a:rPr>
              <a:t>lot</a:t>
            </a:r>
            <a:r>
              <a:rPr lang="en-US" sz="5000" b="1" i="1" dirty="0">
                <a:gradFill flip="none" rotWithShape="1">
                  <a:gsLst>
                    <a:gs pos="0">
                      <a:schemeClr val="accent2"/>
                    </a:gs>
                    <a:gs pos="100000">
                      <a:srgbClr val="371E67"/>
                    </a:gs>
                  </a:gsLst>
                  <a:lin ang="0" scaled="1"/>
                  <a:tileRect/>
                </a:gradFill>
                <a:latin typeface="Raleway" pitchFamily="2" charset="0"/>
              </a:rPr>
              <a:t> (ˈ</a:t>
            </a:r>
            <a:r>
              <a:rPr lang="en-US" sz="5000" b="1" i="1" dirty="0" err="1">
                <a:gradFill flip="none" rotWithShape="1">
                  <a:gsLst>
                    <a:gs pos="0">
                      <a:schemeClr val="accent2"/>
                    </a:gs>
                    <a:gs pos="100000">
                      <a:srgbClr val="371E67"/>
                    </a:gs>
                  </a:gsLst>
                  <a:lin ang="0" scaled="1"/>
                  <a:tileRect/>
                </a:gradFill>
                <a:latin typeface="Raleway" pitchFamily="2" charset="0"/>
              </a:rPr>
              <a:t>kōˌpīlət</a:t>
            </a:r>
            <a:r>
              <a:rPr lang="en-US" sz="5000" b="1" i="1" dirty="0">
                <a:gradFill flip="none" rotWithShape="1">
                  <a:gsLst>
                    <a:gs pos="0">
                      <a:schemeClr val="accent2"/>
                    </a:gs>
                    <a:gs pos="100000">
                      <a:srgbClr val="371E67"/>
                    </a:gs>
                  </a:gsLst>
                  <a:lin ang="0" scaled="1"/>
                  <a:tileRect/>
                </a:gradFill>
                <a:latin typeface="Raleway" pitchFamily="2" charset="0"/>
              </a:rPr>
              <a:t>/)</a:t>
            </a:r>
            <a:br>
              <a:rPr lang="en-US" sz="2400" b="1" i="1" dirty="0">
                <a:gradFill flip="none" rotWithShape="1">
                  <a:gsLst>
                    <a:gs pos="0">
                      <a:schemeClr val="accent2"/>
                    </a:gs>
                    <a:gs pos="100000">
                      <a:srgbClr val="371E67"/>
                    </a:gs>
                  </a:gsLst>
                  <a:lin ang="0" scaled="1"/>
                  <a:tileRect/>
                </a:gradFill>
                <a:latin typeface="Raleway" pitchFamily="2" charset="0"/>
              </a:rPr>
            </a:br>
            <a:br>
              <a:rPr lang="en-US" sz="1500" b="1" i="1" dirty="0">
                <a:gradFill flip="none" rotWithShape="1">
                  <a:gsLst>
                    <a:gs pos="0">
                      <a:schemeClr val="accent2"/>
                    </a:gs>
                    <a:gs pos="100000">
                      <a:srgbClr val="371E67"/>
                    </a:gs>
                  </a:gsLst>
                  <a:lin ang="0" scaled="1"/>
                  <a:tileRect/>
                </a:gradFill>
                <a:latin typeface="Raleway" pitchFamily="2" charset="0"/>
              </a:rPr>
            </a:br>
            <a:r>
              <a:rPr lang="en-US" sz="2600" i="1" dirty="0">
                <a:gradFill flip="none" rotWithShape="1">
                  <a:gsLst>
                    <a:gs pos="0">
                      <a:schemeClr val="accent2"/>
                    </a:gs>
                    <a:gs pos="100000">
                      <a:srgbClr val="371E67"/>
                    </a:gs>
                  </a:gsLst>
                  <a:lin ang="0" scaled="1"/>
                  <a:tileRect/>
                </a:gradFill>
                <a:latin typeface="Raleway" pitchFamily="2" charset="0"/>
              </a:rPr>
              <a:t>a qualified pilot who assists or relieves the pilot but is not in command</a:t>
            </a:r>
          </a:p>
          <a:p>
            <a:endParaRPr lang="en-US" sz="2600" i="1" dirty="0">
              <a:gradFill flip="none" rotWithShape="1">
                <a:gsLst>
                  <a:gs pos="0">
                    <a:schemeClr val="accent2"/>
                  </a:gs>
                  <a:gs pos="100000">
                    <a:srgbClr val="371E67"/>
                  </a:gs>
                </a:gsLst>
                <a:lin ang="0" scaled="1"/>
                <a:tileRect/>
              </a:gradFill>
              <a:latin typeface="Raleway" pitchFamily="2" charset="0"/>
            </a:endParaRPr>
          </a:p>
          <a:p>
            <a:r>
              <a:rPr lang="en-US" sz="2600" i="1" dirty="0">
                <a:gradFill flip="none" rotWithShape="1">
                  <a:gsLst>
                    <a:gs pos="0">
                      <a:schemeClr val="accent2"/>
                    </a:gs>
                    <a:gs pos="100000">
                      <a:srgbClr val="371E67"/>
                    </a:gs>
                  </a:gsLst>
                  <a:lin ang="0" scaled="1"/>
                  <a:tileRect/>
                </a:gradFill>
                <a:latin typeface="Raleway" pitchFamily="2" charset="0"/>
              </a:rPr>
              <a:t>The design pattern for Microsoft/</a:t>
            </a:r>
            <a:r>
              <a:rPr lang="en-US" sz="2600" i="1" dirty="0" err="1">
                <a:gradFill flip="none" rotWithShape="1">
                  <a:gsLst>
                    <a:gs pos="0">
                      <a:schemeClr val="accent2"/>
                    </a:gs>
                    <a:gs pos="100000">
                      <a:srgbClr val="371E67"/>
                    </a:gs>
                  </a:gsLst>
                  <a:lin ang="0" scaled="1"/>
                  <a:tileRect/>
                </a:gradFill>
                <a:latin typeface="Raleway" pitchFamily="2" charset="0"/>
              </a:rPr>
              <a:t>Github</a:t>
            </a:r>
            <a:r>
              <a:rPr lang="en-US" sz="2600" i="1" dirty="0">
                <a:gradFill flip="none" rotWithShape="1">
                  <a:gsLst>
                    <a:gs pos="0">
                      <a:schemeClr val="accent2"/>
                    </a:gs>
                    <a:gs pos="100000">
                      <a:srgbClr val="371E67"/>
                    </a:gs>
                  </a:gsLst>
                  <a:lin ang="0" scaled="1"/>
                  <a:tileRect/>
                </a:gradFill>
                <a:latin typeface="Raleway" pitchFamily="2" charset="0"/>
              </a:rPr>
              <a:t> AI tools</a:t>
            </a:r>
            <a:endParaRPr lang="en-US" sz="2600" dirty="0"/>
          </a:p>
        </p:txBody>
      </p:sp>
      <p:pic>
        <p:nvPicPr>
          <p:cNvPr id="12" name="Picture 11" descr="A couple of people wearing pilot uniforms&#10;&#10;Description automatically generated">
            <a:extLst>
              <a:ext uri="{FF2B5EF4-FFF2-40B4-BE49-F238E27FC236}">
                <a16:creationId xmlns:a16="http://schemas.microsoft.com/office/drawing/2014/main" id="{84688236-E85E-909D-8B4F-91F28D7F5E45}"/>
              </a:ext>
            </a:extLst>
          </p:cNvPr>
          <p:cNvPicPr>
            <a:picLocks noChangeAspect="1"/>
          </p:cNvPicPr>
          <p:nvPr/>
        </p:nvPicPr>
        <p:blipFill>
          <a:blip r:embed="rId3"/>
          <a:stretch>
            <a:fillRect/>
          </a:stretch>
        </p:blipFill>
        <p:spPr>
          <a:xfrm>
            <a:off x="420624" y="154429"/>
            <a:ext cx="2222157" cy="2222157"/>
          </a:xfrm>
          <a:prstGeom prst="rect">
            <a:avLst/>
          </a:prstGeom>
        </p:spPr>
      </p:pic>
    </p:spTree>
    <p:extLst>
      <p:ext uri="{BB962C8B-B14F-4D97-AF65-F5344CB8AC3E}">
        <p14:creationId xmlns:p14="http://schemas.microsoft.com/office/powerpoint/2010/main" val="241525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79C1-79D2-D4C6-F8CC-C366C0116630}"/>
              </a:ext>
            </a:extLst>
          </p:cNvPr>
          <p:cNvSpPr>
            <a:spLocks noGrp="1"/>
          </p:cNvSpPr>
          <p:nvPr>
            <p:ph type="title"/>
          </p:nvPr>
        </p:nvSpPr>
        <p:spPr>
          <a:xfrm>
            <a:off x="5080216" y="1076324"/>
            <a:ext cx="6272784" cy="861533"/>
          </a:xfrm>
        </p:spPr>
        <p:txBody>
          <a:bodyPr anchor="b">
            <a:normAutofit/>
          </a:bodyPr>
          <a:lstStyle/>
          <a:p>
            <a:r>
              <a:rPr lang="en-US" sz="4000" dirty="0"/>
              <a:t>Tips for Using GitHub Copilot</a:t>
            </a:r>
          </a:p>
        </p:txBody>
      </p:sp>
      <p:pic>
        <p:nvPicPr>
          <p:cNvPr id="5" name="Picture 4" descr="Graph on document with pen">
            <a:extLst>
              <a:ext uri="{FF2B5EF4-FFF2-40B4-BE49-F238E27FC236}">
                <a16:creationId xmlns:a16="http://schemas.microsoft.com/office/drawing/2014/main" id="{93669605-AF54-3944-47F4-39BF43E77741}"/>
              </a:ext>
            </a:extLst>
          </p:cNvPr>
          <p:cNvPicPr>
            <a:picLocks noChangeAspect="1"/>
          </p:cNvPicPr>
          <p:nvPr/>
        </p:nvPicPr>
        <p:blipFill rotWithShape="1">
          <a:blip r:embed="rId3"/>
          <a:srcRect l="35132" r="21081" b="-3"/>
          <a:stretch/>
        </p:blipFill>
        <p:spPr>
          <a:xfrm>
            <a:off x="20" y="10"/>
            <a:ext cx="4505305" cy="6857990"/>
          </a:xfrm>
          <a:prstGeom prst="rect">
            <a:avLst/>
          </a:prstGeom>
        </p:spPr>
      </p:pic>
      <p:sp>
        <p:nvSpPr>
          <p:cNvPr id="3" name="Content Placeholder 2">
            <a:extLst>
              <a:ext uri="{FF2B5EF4-FFF2-40B4-BE49-F238E27FC236}">
                <a16:creationId xmlns:a16="http://schemas.microsoft.com/office/drawing/2014/main" id="{B9F3032C-A605-1655-84B2-E0861B9EF114}"/>
              </a:ext>
            </a:extLst>
          </p:cNvPr>
          <p:cNvSpPr>
            <a:spLocks noGrp="1"/>
          </p:cNvSpPr>
          <p:nvPr>
            <p:ph idx="1"/>
          </p:nvPr>
        </p:nvSpPr>
        <p:spPr>
          <a:xfrm>
            <a:off x="5080216" y="2449585"/>
            <a:ext cx="6272784" cy="3727377"/>
          </a:xfrm>
        </p:spPr>
        <p:txBody>
          <a:bodyPr>
            <a:normAutofit/>
          </a:bodyPr>
          <a:lstStyle/>
          <a:p>
            <a:r>
              <a:rPr lang="en-US" sz="1500" dirty="0"/>
              <a:t>Know that it's a copilot, not an autopilot</a:t>
            </a:r>
          </a:p>
          <a:p>
            <a:pPr lvl="1"/>
            <a:r>
              <a:rPr lang="en-US" sz="1500" dirty="0"/>
              <a:t>Copilot augments your productivity, but you remain in the driver's seat</a:t>
            </a:r>
          </a:p>
          <a:p>
            <a:pPr lvl="1"/>
            <a:r>
              <a:rPr lang="en-US" sz="1500" dirty="0"/>
              <a:t>Use Copilot as a source of inspiration and guidance, then use your own creativity, logic, and judgment before acting or finalizing</a:t>
            </a:r>
          </a:p>
          <a:p>
            <a:pPr lvl="1"/>
            <a:r>
              <a:rPr lang="en-US" sz="1500" dirty="0"/>
              <a:t>Copilot is a co-creator, not a solo artist!</a:t>
            </a:r>
          </a:p>
          <a:p>
            <a:r>
              <a:rPr lang="en-US" sz="1500" dirty="0"/>
              <a:t>Copilot is an augmentation, not an automation</a:t>
            </a:r>
          </a:p>
          <a:p>
            <a:pPr lvl="1"/>
            <a:r>
              <a:rPr lang="en-US" sz="1500" dirty="0"/>
              <a:t>It is designed to help you, not to replace you</a:t>
            </a:r>
          </a:p>
          <a:p>
            <a:pPr lvl="1"/>
            <a:r>
              <a:rPr lang="en-US" sz="1500" dirty="0"/>
              <a:t>Always review and edit the outputs before using them for your purposes</a:t>
            </a:r>
          </a:p>
          <a:p>
            <a:pPr indent="0">
              <a:buNone/>
            </a:pPr>
            <a:endParaRPr lang="en-US" sz="1500" dirty="0"/>
          </a:p>
        </p:txBody>
      </p:sp>
    </p:spTree>
    <p:extLst>
      <p:ext uri="{BB962C8B-B14F-4D97-AF65-F5344CB8AC3E}">
        <p14:creationId xmlns:p14="http://schemas.microsoft.com/office/powerpoint/2010/main" val="29672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4978-DC35-C5BB-9C1E-D39A59D943E4}"/>
              </a:ext>
            </a:extLst>
          </p:cNvPr>
          <p:cNvSpPr>
            <a:spLocks noGrp="1"/>
          </p:cNvSpPr>
          <p:nvPr>
            <p:ph type="title"/>
          </p:nvPr>
        </p:nvSpPr>
        <p:spPr>
          <a:xfrm>
            <a:off x="411480" y="987552"/>
            <a:ext cx="4485861" cy="1088136"/>
          </a:xfrm>
        </p:spPr>
        <p:txBody>
          <a:bodyPr anchor="b">
            <a:normAutofit/>
          </a:bodyPr>
          <a:lstStyle/>
          <a:p>
            <a:r>
              <a:rPr lang="en-US" sz="3100"/>
              <a:t>Collaborating with Copilot for Better Results</a:t>
            </a:r>
          </a:p>
        </p:txBody>
      </p:sp>
      <p:sp>
        <p:nvSpPr>
          <p:cNvPr id="3" name="Content Placeholder 2">
            <a:extLst>
              <a:ext uri="{FF2B5EF4-FFF2-40B4-BE49-F238E27FC236}">
                <a16:creationId xmlns:a16="http://schemas.microsoft.com/office/drawing/2014/main" id="{939F3225-6F19-650B-A8AD-8C89E188508E}"/>
              </a:ext>
            </a:extLst>
          </p:cNvPr>
          <p:cNvSpPr>
            <a:spLocks noGrp="1"/>
          </p:cNvSpPr>
          <p:nvPr>
            <p:ph idx="1"/>
          </p:nvPr>
        </p:nvSpPr>
        <p:spPr>
          <a:xfrm>
            <a:off x="411479" y="2688336"/>
            <a:ext cx="4498848" cy="3584448"/>
          </a:xfrm>
        </p:spPr>
        <p:txBody>
          <a:bodyPr anchor="t">
            <a:normAutofit lnSpcReduction="10000"/>
          </a:bodyPr>
          <a:lstStyle/>
          <a:p>
            <a:r>
              <a:rPr lang="en-US" sz="1400"/>
              <a:t>Copilot is a co-creator, not a solo artist - collaborate with it, provide feedback, and iterate on the results.</a:t>
            </a:r>
          </a:p>
          <a:p>
            <a:r>
              <a:rPr lang="en-US" sz="1400"/>
              <a:t>Use your own creativity, logic, and judgment to improve the outputs.</a:t>
            </a:r>
          </a:p>
          <a:p>
            <a:r>
              <a:rPr lang="en-US" sz="1400"/>
              <a:t>Optimize the ingredients of your prompt to Copilot.</a:t>
            </a:r>
          </a:p>
          <a:p>
            <a:r>
              <a:rPr lang="en-US" sz="1400"/>
              <a:t>Copilot is a learn-it-all, not a know-it-all - be open to learning and experimenting.</a:t>
            </a:r>
          </a:p>
          <a:p>
            <a:r>
              <a:rPr lang="en-US" sz="1400"/>
              <a:t>Use friendly language like you would with a colleague to get better results.</a:t>
            </a:r>
          </a:p>
          <a:p>
            <a:r>
              <a:rPr lang="en-US" sz="1400"/>
              <a:t>Be polite - using polite professional language helps improve quality.</a:t>
            </a:r>
          </a:p>
          <a:p>
            <a:r>
              <a:rPr lang="en-US" sz="1400"/>
              <a:t>If at first you don't succeed, try again - embrace your learning curve and remain flexible.</a:t>
            </a:r>
          </a:p>
          <a:p>
            <a:pPr indent="0">
              <a:buNone/>
            </a:pPr>
            <a:endParaRPr lang="en-US" sz="1400"/>
          </a:p>
        </p:txBody>
      </p:sp>
      <p:pic>
        <p:nvPicPr>
          <p:cNvPr id="5" name="Picture 4" descr="Light bulb on yellow background with sketched light beams and cord">
            <a:extLst>
              <a:ext uri="{FF2B5EF4-FFF2-40B4-BE49-F238E27FC236}">
                <a16:creationId xmlns:a16="http://schemas.microsoft.com/office/drawing/2014/main" id="{BDE94094-713E-7475-B57E-49368ED8183F}"/>
              </a:ext>
            </a:extLst>
          </p:cNvPr>
          <p:cNvPicPr>
            <a:picLocks noChangeAspect="1"/>
          </p:cNvPicPr>
          <p:nvPr/>
        </p:nvPicPr>
        <p:blipFill rotWithShape="1">
          <a:blip r:embed="rId3"/>
          <a:srcRect l="38243" r="3" b="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78313424"/>
      </p:ext>
    </p:extLst>
  </p:cSld>
  <p:clrMapOvr>
    <a:masterClrMapping/>
  </p:clrMapOvr>
</p:sld>
</file>

<file path=ppt/theme/theme1.xml><?xml version="1.0" encoding="utf-8"?>
<a:theme xmlns:a="http://schemas.openxmlformats.org/drawingml/2006/main" name="OffsetVTI">
  <a:themeElements>
    <a:clrScheme name="Offic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7817</TotalTime>
  <Words>2481</Words>
  <Application>Microsoft Office PowerPoint</Application>
  <PresentationFormat>Widescreen</PresentationFormat>
  <Paragraphs>213</Paragraphs>
  <Slides>23</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-apple-system-font</vt:lpstr>
      <vt:lpstr>Aptos</vt:lpstr>
      <vt:lpstr>Arial</vt:lpstr>
      <vt:lpstr>Dante</vt:lpstr>
      <vt:lpstr>Dante (Headings)2</vt:lpstr>
      <vt:lpstr>Helvetica Neue Medium</vt:lpstr>
      <vt:lpstr>Raleway</vt:lpstr>
      <vt:lpstr>Segoe WPC</vt:lpstr>
      <vt:lpstr>source-serif-pro</vt:lpstr>
      <vt:lpstr>var(--monaco-monospace-font)</vt:lpstr>
      <vt:lpstr>Wingdings 2</vt:lpstr>
      <vt:lpstr>OffsetVTI</vt:lpstr>
      <vt:lpstr>Coding with Intelligence</vt:lpstr>
      <vt:lpstr>PowerPoint Presentation</vt:lpstr>
      <vt:lpstr>PowerPoint Presentation</vt:lpstr>
      <vt:lpstr>PowerPoint Presentation</vt:lpstr>
      <vt:lpstr>PowerPoint Presentation</vt:lpstr>
      <vt:lpstr>PowerPoint Presentation</vt:lpstr>
      <vt:lpstr>PowerPoint Presentation</vt:lpstr>
      <vt:lpstr>Tips for Using GitHub Copilot</vt:lpstr>
      <vt:lpstr>Collaborating with Copilot for Better Results</vt:lpstr>
      <vt:lpstr>CoPilot Annoyances</vt:lpstr>
      <vt:lpstr>CoPilot Fast Lane</vt:lpstr>
      <vt:lpstr>OpenAI Codex</vt:lpstr>
      <vt:lpstr>PowerPoint Presentation</vt:lpstr>
      <vt:lpstr>PowerPoint Presentation</vt:lpstr>
      <vt:lpstr>PowerPoint Presentation</vt:lpstr>
      <vt:lpstr>PowerPoint Presentation</vt:lpstr>
      <vt:lpstr>What does Copilot do best</vt:lpstr>
      <vt:lpstr>PowerPoint Presentation</vt:lpstr>
      <vt:lpstr>Prompting Exercise – With Dall-E</vt:lpstr>
      <vt:lpstr>Prompting Exercise – Instructions</vt:lpstr>
      <vt:lpstr>Prompting Exercise – Instructions</vt:lpstr>
      <vt:lpstr>Prompting Exercise – Instructions</vt:lpstr>
      <vt:lpstr>Prompting Exercise –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with Intelligence</dc:title>
  <dc:creator>John Dohoney</dc:creator>
  <cp:lastModifiedBy>John Dohoney</cp:lastModifiedBy>
  <cp:revision>26</cp:revision>
  <cp:lastPrinted>2024-01-10T16:59:05Z</cp:lastPrinted>
  <dcterms:created xsi:type="dcterms:W3CDTF">2023-10-31T21:50:37Z</dcterms:created>
  <dcterms:modified xsi:type="dcterms:W3CDTF">2024-01-16T22:22:43Z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2023-11-06T05:02:02Z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781363a7-13aa-49ac-a038-2074176d7327</vt:lpwstr>
  </property>
  <property fmtid="{D5CDD505-2E9C-101B-9397-08002B2CF9AE}" pid="8" name="MSIP_Label_f42aa342-8706-4288-bd11-ebb85995028c_ContentBits">
    <vt:lpwstr>0</vt:lpwstr>
  </property>
</Properties>
</file>